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71" r:id="rId2"/>
    <p:sldId id="256" r:id="rId3"/>
    <p:sldId id="263" r:id="rId4"/>
    <p:sldId id="264" r:id="rId5"/>
    <p:sldId id="265" r:id="rId6"/>
    <p:sldId id="289" r:id="rId7"/>
    <p:sldId id="267" r:id="rId8"/>
    <p:sldId id="268" r:id="rId9"/>
    <p:sldId id="269" r:id="rId10"/>
    <p:sldId id="257" r:id="rId11"/>
    <p:sldId id="258" r:id="rId12"/>
    <p:sldId id="259" r:id="rId13"/>
    <p:sldId id="260" r:id="rId14"/>
    <p:sldId id="261" r:id="rId15"/>
    <p:sldId id="272" r:id="rId16"/>
    <p:sldId id="273" r:id="rId17"/>
    <p:sldId id="274" r:id="rId18"/>
    <p:sldId id="275" r:id="rId19"/>
    <p:sldId id="276" r:id="rId20"/>
    <p:sldId id="284" r:id="rId21"/>
    <p:sldId id="270" r:id="rId22"/>
    <p:sldId id="283" r:id="rId23"/>
    <p:sldId id="277" r:id="rId24"/>
    <p:sldId id="286" r:id="rId25"/>
    <p:sldId id="278" r:id="rId26"/>
    <p:sldId id="288" r:id="rId27"/>
    <p:sldId id="279" r:id="rId28"/>
    <p:sldId id="285" r:id="rId29"/>
    <p:sldId id="287" r:id="rId30"/>
    <p:sldId id="280" r:id="rId31"/>
    <p:sldId id="281" r:id="rId32"/>
    <p:sldId id="282" r:id="rId33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3954"/>
    <a:srgbClr val="FF2F92"/>
    <a:srgbClr val="002B55"/>
    <a:srgbClr val="F0F1F4"/>
    <a:srgbClr val="E2E4E4"/>
    <a:srgbClr val="011893"/>
    <a:srgbClr val="FF85FF"/>
    <a:srgbClr val="E3507C"/>
    <a:srgbClr val="04A8AE"/>
    <a:srgbClr val="00F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81"/>
  </p:normalViewPr>
  <p:slideViewPr>
    <p:cSldViewPr snapToGrid="0">
      <p:cViewPr>
        <p:scale>
          <a:sx n="50" d="100"/>
          <a:sy n="50" d="100"/>
        </p:scale>
        <p:origin x="2944" y="1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49DDB-149E-1041-9EA9-D5026F67299D}" type="datetimeFigureOut">
              <a:rPr lang="en-VN" smtClean="0"/>
              <a:t>22/3/25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2DDCE-F34F-AD4B-8A24-13A4505E3FA5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59068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22637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379C-BB61-47F6-27B2-D5C53D02B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35D02-32B7-C97F-308F-BDD067E0A9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5B89A7-A333-DE3A-40EF-56F3B61AF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5413D4-0865-7705-00FE-331AF5D888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7467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4114F-A360-EEC8-1EC0-19FBB5281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01DA30-DB4D-6303-7ACA-F33F521B6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94A004-3AB5-6B75-05C7-314655760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2A868-613D-C228-67FA-27C0C22F1B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089781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66A0C-A581-9F8C-E148-AEAC51168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D9301B-51EC-167D-3B2B-87007F544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B13233-B8E0-1110-345C-FB27CD86D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3AD0-CF5A-519E-BB53-6B71A3E5F1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56559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4D388-0E6D-0A8D-227A-4AD65365A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84AB21-4C1F-F58A-0BF0-B5EFC846D5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FB81B5-9C7A-B371-6C8A-8B04E28BA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6C18-3002-2400-9143-10A4C1A219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68791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4A286-92F6-EAF0-2485-D764F2543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A3D09-8560-C5C6-F2C7-B1CC7132D0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3A49FB-7AAA-6C57-044C-28F8346A6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E420A-23A3-9708-87AD-6370F996D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37805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EEFCF-F16C-2B8E-60EF-9B53092D3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02CDC-78AE-FE01-FC9C-C2A43D15E9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E46ED4-F5A8-3077-D720-06F7418C3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92342-0BBD-1EE0-648F-21C584A9F0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64947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F83B4-8F92-46C6-B5DC-C9CCD58E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A2A93-EA24-498F-4507-D9E429C27B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536B95-6113-F4E9-2716-CE51BDF5A9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2D488-F2D2-CFD6-8E5C-0E54C8165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5757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294B1-8445-3FC0-B539-6E5F3CDD8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17019-F0E6-499E-3E8F-68B708A91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DA32B-48E4-C0FC-F541-B672587CE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C5C8E-FFA4-E1A4-3D46-8AA662F051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99204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54170-0E62-8E0E-4648-506593627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5B648C-C400-937E-DC4C-1D7976235D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A1D940-946C-8C3B-ACFF-7408FD142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ECE82A-3F12-3FBB-0BEE-06FB0C0D09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33119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415E-34EA-7160-E1AE-C4D8ECEA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EB0C9-A76C-C760-2D46-ED6DEEE25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E52F2-162E-7262-E284-53860399A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52E88-52BA-A0C6-EB3D-C22A93214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21537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BC9DC-637C-20E0-1E8A-7E3D36011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AA278A-64AD-C19A-E90C-DF99A5E64B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CE0CB6-90E5-E052-1735-ACBC75867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0208E6-B5F6-9A5A-7CC4-DA2FD269FC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431774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06415E-34EA-7160-E1AE-C4D8ECEA1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4EB0C9-A76C-C760-2D46-ED6DEEE25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AE52F2-162E-7262-E284-53860399A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52E88-52BA-A0C6-EB3D-C22A93214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80051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2461E-5803-6DF5-48AF-712AE7E05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1DDC00-198B-DA7E-2F41-61EBE1664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A93E7C-2043-6566-A2CB-7DDEF2AE0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7C0F00-0971-C5F5-1A84-5665648EED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30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360951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0505A-84A0-E155-BC8D-465579F77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0CF7DF-1017-88B5-9AD0-2369E4C328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921B06-B5DA-6715-5F85-5780B67AD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B8167-5FAE-46D2-84A9-A2D7AC1CE7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31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0606274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513FB-5A18-90FC-23CF-1811DD24F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14FBC-BF09-5C0F-5FF7-8E0680712E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BD4B5B-8EE0-14C2-D887-174C4E4E77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5711E-D59C-7069-811A-5764E855C3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32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8978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C52E2-D823-BD42-B63F-FDFCECA71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F48682-B4E5-076E-08AD-643F184A9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25E73-E143-6E04-73AC-34D758DDA6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563567-083A-74E9-A423-ADF477A1F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78315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24A5B-3A56-538A-E320-AF04B5B6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1E2C46-9813-8276-DDA4-4C4433539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9E74FE-4B73-CA6A-499A-C2E29AF3D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8654D-A37B-6A1C-1C41-62E647E547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00410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975B5-BD18-AB29-D6D1-FB6738C5B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7CE988-6C2B-D5A7-D6FC-64822C009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CA9354-CB5B-4157-F874-9974F41BCE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90478A-2159-0096-3BA0-422883798B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15801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D3764-C2AD-908D-1F45-D1DD61FC4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891579-E028-5431-3229-8D97AE5F0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E19BE3-D30A-7523-8AEA-9ED6E22428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6708F8-3996-D6FF-7D70-790E802E1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299691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2268D-CFBA-E9A0-806A-08C2BCC88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8BBFEF-5421-63C2-0C12-208D70434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46693-7B93-3139-839E-3946FF912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B5D6D-E6D9-8BFF-5949-2A3190673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96306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AF98D-17BF-6A0F-5CD0-E7134CF4F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C53FBC-48FD-3511-FB51-3C6B24B181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A71AE8-71BA-DF6D-A320-69664C1429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33436-D0F6-9E9E-2E0D-06C0F871A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17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58594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F63AF-DD2D-F80F-7360-CB0971F08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191EC-7869-9E4A-EF14-23E0E5B1A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467730-B00F-6CD7-421A-5628F91AB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BBFBA-F49F-B935-3E7A-E4456F858A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2DDCE-F34F-AD4B-8A24-13A4505E3FA5}" type="slidenum">
              <a:rPr lang="en-VN" smtClean="0"/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81421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47A1E-986F-EEE4-A1D3-4C11138DB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7F2F15-4607-6073-AFDB-C92FFC1717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50980-15DB-9190-0596-DF1B22AD05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622251-2847-81BB-EC8B-2198AE24AC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2D898-89D6-75E1-0F46-619EC8AB8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9801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E3634-2A01-A9CA-B0F5-CDF34B88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65B33-6F96-9457-16EE-30E4076C9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7B1AA-1448-9726-076D-42AC1A78E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43B5F-13B3-5012-E718-9158B3540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EEDD6-F306-5A92-4929-20D24299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64796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56776A-EAC8-1641-63CA-F3FEAEB1D6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4C5D25-7826-172E-5C6E-E66712D681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70776-73DB-6A77-6D49-D77C3BA64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A4D52-626B-631A-DE4D-641A8C815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3B82B-D4F8-F4B7-BBDD-6B0D4C54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3897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9BC4-C1EC-CD9E-AF16-DC24968E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55727-973B-96B4-9D21-AAC095462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46EC6-3B78-6F9A-AF52-F0C238FA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36442-FC4C-0D6E-57DB-DF742791F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49EEB-A41A-38A5-F8DF-C7BD717D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693994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FEAF-B887-6965-24EC-1C168B88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9DFD56-FA3A-0D6F-86C0-A2B1C935E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2A38D-8137-325D-BF8F-E99451699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A0DA28-D956-206D-1769-49935FAB2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E5D90-9042-C056-2298-7EAE42A0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95226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210B-9440-DB1D-8CD1-5B0E64BA8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576B9-3DE3-7730-EF85-5B62F2EAE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DAA2D4-2165-80D7-C906-CD89379972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1ACE4E-F4CA-0413-81B6-774ABA877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6CBA4-71E9-A6FB-7635-A007FBD41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AB1F0A-0AF3-7EAE-936B-393B13515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69311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8CC60-CD2C-5A4F-BB80-E3A7A9465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34E7B-25F3-6D54-C2FF-D1ED29EE6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86DB8-9DEA-12EE-99B0-46FD8616E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879D27-B95B-0FAB-9797-ED0FEC961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D91FE9-02B6-CE3E-AC37-001C16D098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9608BD-AB92-35CD-C258-6BB3E2508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28B3B-F87C-8882-2B79-4C4253A50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3C1524-AE32-53EC-B43A-F384F7E47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0956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A7E4-62FC-DEC2-230E-28E272C0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651842-45F1-983F-CF72-A3B6F4724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7410BE-9535-2B53-9683-0229ABAFB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0BC11-2558-37A5-AEA8-37F894692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59190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ACFB7D-9B30-2170-448F-DC2AEB958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03EA6D-976A-A5CA-A951-BE80082B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1E1EF-98FD-452B-5D80-94438276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5378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98FE-C9DA-E425-0290-2438F49B7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B60D1-93FE-B64A-4DAE-BBBAFEAEA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807749-23BD-34A4-AFF1-DC733A7B1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53FB8-2CB5-E7A0-0E95-BB3A2B91D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975B68-D24F-AA72-1E69-A2B69187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D9D7EE-95E5-838C-03ED-7FAC8B50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915103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8DF70-90C3-D9B6-BFED-928CBEE79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677FF-29FE-0D96-37A0-71AAF7FC0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F0269B-E4C6-26CF-D38E-675660E7D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2F340-A075-4FC5-38B2-148AA8669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2C06A-5A43-6D0C-5C35-0553DD0D2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97B2BC-26A0-9B31-2DD7-ECF62D6FF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153339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33CDC2-4A71-4E8D-893B-D50D62431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D0504D-13D0-CF58-325D-20C9EBAA4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B84AC8-7421-CFDB-6CCD-40DCF51A4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B4CB59-51DF-9749-B875-B7550DCBA577}" type="datetimeFigureOut">
              <a:rPr lang="en-VN" smtClean="0"/>
              <a:t>22/3/25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358E-E9D4-CB78-5D5E-5F74B0C1F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930AD-B9B6-AA7D-6F8A-FBC703D5CB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C0B1B7-257B-8248-9129-7D195F589D2C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23298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E9358-3D41-0AED-5F8D-39813F7C4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09E012-4CFD-82BB-6038-6E30D12C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753" y="-872163"/>
            <a:ext cx="5644493" cy="5644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212DDF-B295-E159-625C-A3933E71BBCD}"/>
              </a:ext>
            </a:extLst>
          </p:cNvPr>
          <p:cNvSpPr txBox="1"/>
          <p:nvPr/>
        </p:nvSpPr>
        <p:spPr>
          <a:xfrm>
            <a:off x="4235667" y="7752163"/>
            <a:ext cx="547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/>
              <a:t>CHỦ ĐỀ: AI TRONG Ý TẾ VÀ CHĂM SÓC SỨC KHOẺ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28A3BA-7C72-C2FC-9074-5858F2819773}"/>
              </a:ext>
            </a:extLst>
          </p:cNvPr>
          <p:cNvSpPr txBox="1"/>
          <p:nvPr/>
        </p:nvSpPr>
        <p:spPr>
          <a:xfrm>
            <a:off x="4235668" y="10680828"/>
            <a:ext cx="547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094549"/>
                </a:solidFill>
              </a:rPr>
              <a:t>SẢN PHẨM: WEBSITE TRỊ LIỆU TÂM LÝ BẰNG AI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C2647D1-B2A2-C96E-A33B-94AA4A825A64}"/>
              </a:ext>
            </a:extLst>
          </p:cNvPr>
          <p:cNvSpPr/>
          <p:nvPr/>
        </p:nvSpPr>
        <p:spPr>
          <a:xfrm rot="5400000">
            <a:off x="6174825" y="9322845"/>
            <a:ext cx="851338" cy="740980"/>
          </a:xfrm>
          <a:prstGeom prst="rightArrow">
            <a:avLst/>
          </a:prstGeom>
          <a:solidFill>
            <a:srgbClr val="04A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30D05-03EC-3179-9AB2-1D2DCE8EBD17}"/>
              </a:ext>
            </a:extLst>
          </p:cNvPr>
          <p:cNvSpPr txBox="1"/>
          <p:nvPr/>
        </p:nvSpPr>
        <p:spPr>
          <a:xfrm>
            <a:off x="3178691" y="3429000"/>
            <a:ext cx="610262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Font typeface="Arial" panose="020B0604020202020204" pitchFamily="34" charset="0"/>
              <a:buChar char="•"/>
            </a:pPr>
            <a:r>
              <a:rPr lang="vi-VN" sz="2800" dirty="0">
                <a:latin typeface="REM" pitchFamily="2" charset="77"/>
                <a:cs typeface="REM" pitchFamily="2" charset="77"/>
              </a:rPr>
              <a:t>Xin chào và cảm ơn giám khảo đã dành thời gian để nghe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bài</a:t>
            </a:r>
            <a:r>
              <a:rPr lang="vi-VN" sz="2800" dirty="0">
                <a:latin typeface="REM" pitchFamily="2" charset="77"/>
                <a:cs typeface="REM" pitchFamily="2" charset="77"/>
              </a:rPr>
              <a:t> thuyết trình của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em</a:t>
            </a:r>
            <a:r>
              <a:rPr lang="vi-VN" sz="2800" dirty="0">
                <a:latin typeface="REM" pitchFamily="2" charset="77"/>
                <a:cs typeface="REM" pitchFamily="2" charset="77"/>
              </a:rPr>
              <a:t>.</a:t>
            </a:r>
            <a:br>
              <a:rPr lang="en-US" sz="2800" dirty="0">
                <a:latin typeface="REM" pitchFamily="2" charset="77"/>
                <a:cs typeface="REM" pitchFamily="2" charset="77"/>
              </a:rPr>
            </a:br>
            <a:br>
              <a:rPr lang="en-US" sz="2800" dirty="0">
                <a:latin typeface="REM" pitchFamily="2" charset="77"/>
                <a:cs typeface="REM" pitchFamily="2" charset="77"/>
              </a:rPr>
            </a:br>
            <a:r>
              <a:rPr lang="vi-VN" sz="2800" dirty="0">
                <a:latin typeface="REM" pitchFamily="2" charset="77"/>
                <a:cs typeface="REM" pitchFamily="2" charset="77"/>
              </a:rPr>
              <a:t>Trần Minh 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Đăng</a:t>
            </a:r>
            <a:endParaRPr lang="vi-VN" sz="2800" dirty="0">
              <a:latin typeface="REM" pitchFamily="2" charset="77"/>
              <a:cs typeface="RE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91676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FF75A-EBCD-EB02-E354-55621D21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92DFC7-6326-0763-516B-082608B01A00}"/>
              </a:ext>
            </a:extLst>
          </p:cNvPr>
          <p:cNvSpPr/>
          <p:nvPr/>
        </p:nvSpPr>
        <p:spPr>
          <a:xfrm>
            <a:off x="9871280" y="0"/>
            <a:ext cx="2500829" cy="6858000"/>
          </a:xfrm>
          <a:prstGeom prst="rect">
            <a:avLst/>
          </a:prstGeom>
          <a:solidFill>
            <a:srgbClr val="094549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26AF74-0C97-9ADE-2A01-D5E408CFD907}"/>
              </a:ext>
            </a:extLst>
          </p:cNvPr>
          <p:cNvSpPr/>
          <p:nvPr/>
        </p:nvSpPr>
        <p:spPr>
          <a:xfrm>
            <a:off x="7390146" y="0"/>
            <a:ext cx="2500829" cy="6858000"/>
          </a:xfrm>
          <a:prstGeom prst="rect">
            <a:avLst/>
          </a:prstGeom>
          <a:solidFill>
            <a:srgbClr val="007F84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6F35069C-F48F-3088-440D-CFF4EEC0AA51}"/>
              </a:ext>
            </a:extLst>
          </p:cNvPr>
          <p:cNvSpPr/>
          <p:nvPr/>
        </p:nvSpPr>
        <p:spPr>
          <a:xfrm rot="5400000">
            <a:off x="9843404" y="630380"/>
            <a:ext cx="402116" cy="346364"/>
          </a:xfrm>
          <a:prstGeom prst="triangle">
            <a:avLst/>
          </a:prstGeom>
          <a:solidFill>
            <a:srgbClr val="007F8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C872951-64F8-E01D-5EC9-364536FE8309}"/>
              </a:ext>
            </a:extLst>
          </p:cNvPr>
          <p:cNvGrpSpPr/>
          <p:nvPr/>
        </p:nvGrpSpPr>
        <p:grpSpPr>
          <a:xfrm>
            <a:off x="4909012" y="0"/>
            <a:ext cx="2847193" cy="6858000"/>
            <a:chOff x="5749803" y="0"/>
            <a:chExt cx="2847193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C7F9E25-1BE3-2ED3-BA11-307FEDB504C9}"/>
                </a:ext>
              </a:extLst>
            </p:cNvPr>
            <p:cNvSpPr/>
            <p:nvPr/>
          </p:nvSpPr>
          <p:spPr>
            <a:xfrm>
              <a:off x="5749803" y="0"/>
              <a:ext cx="2500829" cy="6858000"/>
            </a:xfrm>
            <a:prstGeom prst="rect">
              <a:avLst/>
            </a:prstGeom>
            <a:solidFill>
              <a:srgbClr val="04A8AE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099CAB5B-752E-E291-4E26-42F98565B94C}"/>
                </a:ext>
              </a:extLst>
            </p:cNvPr>
            <p:cNvSpPr/>
            <p:nvPr/>
          </p:nvSpPr>
          <p:spPr>
            <a:xfrm rot="5400000">
              <a:off x="8222756" y="630380"/>
              <a:ext cx="402116" cy="346364"/>
            </a:xfrm>
            <a:prstGeom prst="triangle">
              <a:avLst/>
            </a:prstGeom>
            <a:solidFill>
              <a:srgbClr val="04A8AE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DE8ECE-CBA8-94FD-B9EB-C8BC9EF06281}"/>
              </a:ext>
            </a:extLst>
          </p:cNvPr>
          <p:cNvGrpSpPr/>
          <p:nvPr/>
        </p:nvGrpSpPr>
        <p:grpSpPr>
          <a:xfrm>
            <a:off x="2388488" y="0"/>
            <a:ext cx="2847193" cy="6858000"/>
            <a:chOff x="3297047" y="0"/>
            <a:chExt cx="2847193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6ACB2DB-CD67-4ABD-D1ED-68C0C80A6708}"/>
                </a:ext>
              </a:extLst>
            </p:cNvPr>
            <p:cNvSpPr/>
            <p:nvPr/>
          </p:nvSpPr>
          <p:spPr>
            <a:xfrm>
              <a:off x="3297047" y="0"/>
              <a:ext cx="2500829" cy="6858000"/>
            </a:xfrm>
            <a:prstGeom prst="rect">
              <a:avLst/>
            </a:prstGeom>
            <a:solidFill>
              <a:srgbClr val="00D3D6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8B1A6432-34ED-E6A4-60E6-AEE24F2657AB}"/>
                </a:ext>
              </a:extLst>
            </p:cNvPr>
            <p:cNvSpPr/>
            <p:nvPr/>
          </p:nvSpPr>
          <p:spPr>
            <a:xfrm rot="5400000">
              <a:off x="5770000" y="630380"/>
              <a:ext cx="402116" cy="346364"/>
            </a:xfrm>
            <a:prstGeom prst="triangle">
              <a:avLst/>
            </a:prstGeom>
            <a:solidFill>
              <a:srgbClr val="04D3D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A49FFD-599A-58B9-2DE5-3B105AAF1883}"/>
              </a:ext>
            </a:extLst>
          </p:cNvPr>
          <p:cNvGrpSpPr/>
          <p:nvPr/>
        </p:nvGrpSpPr>
        <p:grpSpPr>
          <a:xfrm>
            <a:off x="0" y="0"/>
            <a:ext cx="2715157" cy="6858000"/>
            <a:chOff x="0" y="0"/>
            <a:chExt cx="2715157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4A0B757-EE7C-9638-0876-AC8EE5889A6D}"/>
                </a:ext>
              </a:extLst>
            </p:cNvPr>
            <p:cNvSpPr/>
            <p:nvPr/>
          </p:nvSpPr>
          <p:spPr>
            <a:xfrm>
              <a:off x="0" y="0"/>
              <a:ext cx="2368793" cy="6858000"/>
            </a:xfrm>
            <a:prstGeom prst="rect">
              <a:avLst/>
            </a:prstGeom>
            <a:solidFill>
              <a:srgbClr val="00FFFB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108B9EBF-181B-EA74-87DC-C9846C39500E}"/>
                </a:ext>
              </a:extLst>
            </p:cNvPr>
            <p:cNvSpPr/>
            <p:nvPr/>
          </p:nvSpPr>
          <p:spPr>
            <a:xfrm rot="5400000">
              <a:off x="2340917" y="609599"/>
              <a:ext cx="402116" cy="346364"/>
            </a:xfrm>
            <a:prstGeom prst="triangle">
              <a:avLst/>
            </a:prstGeom>
            <a:solidFill>
              <a:srgbClr val="02FFF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21" name="Triangle 20">
            <a:extLst>
              <a:ext uri="{FF2B5EF4-FFF2-40B4-BE49-F238E27FC236}">
                <a16:creationId xmlns:a16="http://schemas.microsoft.com/office/drawing/2014/main" id="{F03864B4-1B52-7C4E-BAAA-34BA69EE10DF}"/>
              </a:ext>
            </a:extLst>
          </p:cNvPr>
          <p:cNvSpPr/>
          <p:nvPr/>
        </p:nvSpPr>
        <p:spPr>
          <a:xfrm rot="5400000">
            <a:off x="12344233" y="630546"/>
            <a:ext cx="402116" cy="346364"/>
          </a:xfrm>
          <a:prstGeom prst="triangle">
            <a:avLst/>
          </a:prstGeom>
          <a:solidFill>
            <a:srgbClr val="09454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9402F5-77CB-78A7-DFAE-D629C149B815}"/>
              </a:ext>
            </a:extLst>
          </p:cNvPr>
          <p:cNvSpPr txBox="1"/>
          <p:nvPr/>
        </p:nvSpPr>
        <p:spPr>
          <a:xfrm>
            <a:off x="640564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6752D9-67FE-74B1-0D06-DB2839CA3138}"/>
              </a:ext>
            </a:extLst>
          </p:cNvPr>
          <p:cNvSpPr txBox="1"/>
          <p:nvPr/>
        </p:nvSpPr>
        <p:spPr>
          <a:xfrm>
            <a:off x="3088895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C32B024-F10F-359E-5057-6F0F2EE801CD}"/>
              </a:ext>
            </a:extLst>
          </p:cNvPr>
          <p:cNvSpPr txBox="1"/>
          <p:nvPr/>
        </p:nvSpPr>
        <p:spPr>
          <a:xfrm>
            <a:off x="5610422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D37129-C5CD-859D-B80A-9FA63BAE8B94}"/>
              </a:ext>
            </a:extLst>
          </p:cNvPr>
          <p:cNvSpPr txBox="1"/>
          <p:nvPr/>
        </p:nvSpPr>
        <p:spPr>
          <a:xfrm>
            <a:off x="7957012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78BC30-8FB6-9361-6F7A-8B1643F95DBE}"/>
              </a:ext>
            </a:extLst>
          </p:cNvPr>
          <p:cNvSpPr txBox="1"/>
          <p:nvPr/>
        </p:nvSpPr>
        <p:spPr>
          <a:xfrm>
            <a:off x="10478539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25B836-3562-1F5C-BD7E-E0660C33A7CB}"/>
              </a:ext>
            </a:extLst>
          </p:cNvPr>
          <p:cNvSpPr txBox="1"/>
          <p:nvPr/>
        </p:nvSpPr>
        <p:spPr>
          <a:xfrm>
            <a:off x="158947" y="2895929"/>
            <a:ext cx="20508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FRONTEND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AA6EE-AE7B-0748-D6A3-E4F3EE27C100}"/>
              </a:ext>
            </a:extLst>
          </p:cNvPr>
          <p:cNvSpPr txBox="1"/>
          <p:nvPr/>
        </p:nvSpPr>
        <p:spPr>
          <a:xfrm>
            <a:off x="2491707" y="2895929"/>
            <a:ext cx="22820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MIDDLEWARE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210C37-B8DA-2E32-203D-E8FD563A5495}"/>
              </a:ext>
            </a:extLst>
          </p:cNvPr>
          <p:cNvSpPr txBox="1"/>
          <p:nvPr/>
        </p:nvSpPr>
        <p:spPr>
          <a:xfrm>
            <a:off x="5013234" y="2910113"/>
            <a:ext cx="22820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BACKEND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2954BCE-7787-367E-BCFA-67C46E9E6FC2}"/>
              </a:ext>
            </a:extLst>
          </p:cNvPr>
          <p:cNvSpPr txBox="1"/>
          <p:nvPr/>
        </p:nvSpPr>
        <p:spPr>
          <a:xfrm>
            <a:off x="7489694" y="2895929"/>
            <a:ext cx="22820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AI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FBD8FF-A933-F96C-32BB-9B4F5632C96C}"/>
              </a:ext>
            </a:extLst>
          </p:cNvPr>
          <p:cNvSpPr txBox="1"/>
          <p:nvPr/>
        </p:nvSpPr>
        <p:spPr>
          <a:xfrm>
            <a:off x="9985848" y="2895929"/>
            <a:ext cx="22820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AVATAR</a:t>
            </a:r>
          </a:p>
        </p:txBody>
      </p:sp>
      <p:sp>
        <p:nvSpPr>
          <p:cNvPr id="33" name="Text Box 18">
            <a:extLst>
              <a:ext uri="{FF2B5EF4-FFF2-40B4-BE49-F238E27FC236}">
                <a16:creationId xmlns:a16="http://schemas.microsoft.com/office/drawing/2014/main" id="{09BE1CA0-5FA4-4985-DAE2-77977B6472F5}"/>
              </a:ext>
            </a:extLst>
          </p:cNvPr>
          <p:cNvSpPr txBox="1"/>
          <p:nvPr/>
        </p:nvSpPr>
        <p:spPr>
          <a:xfrm>
            <a:off x="263352" y="3592740"/>
            <a:ext cx="1842085" cy="17851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sym typeface="+mn-ea"/>
              </a:rPr>
              <a:t>React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với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Webcam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tích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hợp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để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nhận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diện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cảm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xúc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30E1108-3536-C190-B892-CD2563FC2E8F}"/>
              </a:ext>
            </a:extLst>
          </p:cNvPr>
          <p:cNvSpPr txBox="1"/>
          <p:nvPr/>
        </p:nvSpPr>
        <p:spPr>
          <a:xfrm>
            <a:off x="2819133" y="3592740"/>
            <a:ext cx="1865831" cy="15081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dirty="0">
                <a:solidFill>
                  <a:schemeClr val="bg1"/>
                </a:solidFill>
                <a:sym typeface="+mn-ea"/>
              </a:rPr>
              <a:t>Express.js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làm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cầu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nối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giữa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frontend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và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backend.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E004DB-E125-7BBF-A89A-76DC9A2FB4DB}"/>
              </a:ext>
            </a:extLst>
          </p:cNvPr>
          <p:cNvSpPr txBox="1"/>
          <p:nvPr/>
        </p:nvSpPr>
        <p:spPr>
          <a:xfrm>
            <a:off x="5228702" y="3568738"/>
            <a:ext cx="1865831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dirty="0" err="1">
                <a:solidFill>
                  <a:schemeClr val="bg1"/>
                </a:solidFill>
                <a:sym typeface="+mn-ea"/>
              </a:rPr>
              <a:t>FastAPI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xử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lý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logic AI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và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DeepFace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để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nhận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diện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cảm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xúc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55905F-1929-E5A4-7883-1BE163580240}"/>
              </a:ext>
            </a:extLst>
          </p:cNvPr>
          <p:cNvSpPr txBox="1"/>
          <p:nvPr/>
        </p:nvSpPr>
        <p:spPr>
          <a:xfrm>
            <a:off x="7786592" y="3535294"/>
            <a:ext cx="1865831" cy="18774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300" dirty="0" err="1">
                <a:solidFill>
                  <a:schemeClr val="bg1"/>
                </a:solidFill>
                <a:sym typeface="+mn-ea"/>
              </a:rPr>
              <a:t>LLaMA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2-7B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làm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lựa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chọn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thay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thế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miễn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phí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.</a:t>
            </a:r>
            <a:br>
              <a:rPr lang="en-US" sz="2300" dirty="0">
                <a:solidFill>
                  <a:schemeClr val="bg1"/>
                </a:solidFill>
                <a:sym typeface="+mn-ea"/>
              </a:rPr>
            </a:br>
            <a:r>
              <a:rPr lang="en-US" sz="2300" dirty="0">
                <a:solidFill>
                  <a:schemeClr val="bg1"/>
                </a:solidFill>
                <a:sym typeface="+mn-ea"/>
              </a:rPr>
              <a:t>Hugging Face</a:t>
            </a:r>
            <a:endParaRPr lang="en-US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41CB42-BE7D-0EAA-9DA5-36E389039EEE}"/>
              </a:ext>
            </a:extLst>
          </p:cNvPr>
          <p:cNvSpPr txBox="1"/>
          <p:nvPr/>
        </p:nvSpPr>
        <p:spPr>
          <a:xfrm>
            <a:off x="10197283" y="3535294"/>
            <a:ext cx="1865831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sym typeface="+mn-ea"/>
              </a:rPr>
              <a:t>Avatar AI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chuyển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động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sử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dụng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Lottie animations.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163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025A4-B365-7DDF-4774-539BA1C9E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B0FF7F-22F0-B144-677F-2045AB93BE18}"/>
              </a:ext>
            </a:extLst>
          </p:cNvPr>
          <p:cNvSpPr/>
          <p:nvPr/>
        </p:nvSpPr>
        <p:spPr>
          <a:xfrm>
            <a:off x="3213110" y="0"/>
            <a:ext cx="8978890" cy="6858000"/>
          </a:xfrm>
          <a:prstGeom prst="rect">
            <a:avLst/>
          </a:prstGeom>
          <a:solidFill>
            <a:srgbClr val="094549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215D31-776C-1DDF-30D6-83CF8063971B}"/>
              </a:ext>
            </a:extLst>
          </p:cNvPr>
          <p:cNvSpPr/>
          <p:nvPr/>
        </p:nvSpPr>
        <p:spPr>
          <a:xfrm>
            <a:off x="705592" y="0"/>
            <a:ext cx="2500829" cy="6858000"/>
          </a:xfrm>
          <a:prstGeom prst="rect">
            <a:avLst/>
          </a:prstGeom>
          <a:solidFill>
            <a:srgbClr val="007F84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7C0FB39B-BAFE-3776-7171-6611E9ED6702}"/>
              </a:ext>
            </a:extLst>
          </p:cNvPr>
          <p:cNvSpPr/>
          <p:nvPr/>
        </p:nvSpPr>
        <p:spPr>
          <a:xfrm rot="5400000">
            <a:off x="3158850" y="630380"/>
            <a:ext cx="402116" cy="346364"/>
          </a:xfrm>
          <a:prstGeom prst="triangle">
            <a:avLst/>
          </a:prstGeom>
          <a:solidFill>
            <a:srgbClr val="007F8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BADB9BA-5F4B-1A91-661B-61A16A0B4EDA}"/>
              </a:ext>
            </a:extLst>
          </p:cNvPr>
          <p:cNvGrpSpPr/>
          <p:nvPr/>
        </p:nvGrpSpPr>
        <p:grpSpPr>
          <a:xfrm>
            <a:off x="425002" y="0"/>
            <a:ext cx="2847193" cy="6858000"/>
            <a:chOff x="5749803" y="0"/>
            <a:chExt cx="2847193" cy="68580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2812515-7289-0241-4F14-AB73852F91A8}"/>
                </a:ext>
              </a:extLst>
            </p:cNvPr>
            <p:cNvSpPr/>
            <p:nvPr/>
          </p:nvSpPr>
          <p:spPr>
            <a:xfrm>
              <a:off x="5749803" y="0"/>
              <a:ext cx="2500829" cy="6858000"/>
            </a:xfrm>
            <a:prstGeom prst="rect">
              <a:avLst/>
            </a:prstGeom>
            <a:solidFill>
              <a:srgbClr val="04A8AE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4C55EA46-85FA-4058-BC53-DFF7CDED0153}"/>
                </a:ext>
              </a:extLst>
            </p:cNvPr>
            <p:cNvSpPr/>
            <p:nvPr/>
          </p:nvSpPr>
          <p:spPr>
            <a:xfrm rot="5400000">
              <a:off x="8222756" y="630380"/>
              <a:ext cx="402116" cy="346364"/>
            </a:xfrm>
            <a:prstGeom prst="triangle">
              <a:avLst/>
            </a:prstGeom>
            <a:solidFill>
              <a:srgbClr val="04A8AE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71BB71E-9F1C-D567-C332-E2B7128F0D14}"/>
              </a:ext>
            </a:extLst>
          </p:cNvPr>
          <p:cNvGrpSpPr/>
          <p:nvPr/>
        </p:nvGrpSpPr>
        <p:grpSpPr>
          <a:xfrm>
            <a:off x="158947" y="0"/>
            <a:ext cx="2847193" cy="6858000"/>
            <a:chOff x="3297047" y="0"/>
            <a:chExt cx="2847193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BD7EA8-98A2-95A5-6C3F-AB9A144ACC51}"/>
                </a:ext>
              </a:extLst>
            </p:cNvPr>
            <p:cNvSpPr/>
            <p:nvPr/>
          </p:nvSpPr>
          <p:spPr>
            <a:xfrm>
              <a:off x="3297047" y="0"/>
              <a:ext cx="2500829" cy="6858000"/>
            </a:xfrm>
            <a:prstGeom prst="rect">
              <a:avLst/>
            </a:prstGeom>
            <a:solidFill>
              <a:srgbClr val="00D3D6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D2D9FF5A-8E09-CDC3-299A-472E526F97ED}"/>
                </a:ext>
              </a:extLst>
            </p:cNvPr>
            <p:cNvSpPr/>
            <p:nvPr/>
          </p:nvSpPr>
          <p:spPr>
            <a:xfrm rot="5400000">
              <a:off x="5770000" y="630380"/>
              <a:ext cx="402116" cy="346364"/>
            </a:xfrm>
            <a:prstGeom prst="triangle">
              <a:avLst/>
            </a:prstGeom>
            <a:solidFill>
              <a:srgbClr val="04D3D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27C5F5F-7137-C963-81D5-6211EFAEB739}"/>
              </a:ext>
            </a:extLst>
          </p:cNvPr>
          <p:cNvGrpSpPr/>
          <p:nvPr/>
        </p:nvGrpSpPr>
        <p:grpSpPr>
          <a:xfrm>
            <a:off x="0" y="0"/>
            <a:ext cx="2715157" cy="6858000"/>
            <a:chOff x="0" y="0"/>
            <a:chExt cx="2715157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913CE04-DB14-56E9-2AA8-00C3B02AD98F}"/>
                </a:ext>
              </a:extLst>
            </p:cNvPr>
            <p:cNvSpPr/>
            <p:nvPr/>
          </p:nvSpPr>
          <p:spPr>
            <a:xfrm>
              <a:off x="0" y="0"/>
              <a:ext cx="2368793" cy="6858000"/>
            </a:xfrm>
            <a:prstGeom prst="rect">
              <a:avLst/>
            </a:prstGeom>
            <a:solidFill>
              <a:srgbClr val="00FFFB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68BC047E-BBD5-F8DE-5BB6-1FEC4FD4FB02}"/>
                </a:ext>
              </a:extLst>
            </p:cNvPr>
            <p:cNvSpPr/>
            <p:nvPr/>
          </p:nvSpPr>
          <p:spPr>
            <a:xfrm rot="5400000">
              <a:off x="2340917" y="609599"/>
              <a:ext cx="402116" cy="346364"/>
            </a:xfrm>
            <a:prstGeom prst="triangle">
              <a:avLst/>
            </a:prstGeom>
            <a:solidFill>
              <a:srgbClr val="02FFF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0059EA0-571D-184D-C595-F4D7A37CEE2A}"/>
              </a:ext>
            </a:extLst>
          </p:cNvPr>
          <p:cNvSpPr txBox="1"/>
          <p:nvPr/>
        </p:nvSpPr>
        <p:spPr>
          <a:xfrm>
            <a:off x="329760" y="983839"/>
            <a:ext cx="23196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TÍNH </a:t>
            </a:r>
          </a:p>
          <a:p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NĂNG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F6107D-9611-5797-C6B1-792272EF654F}"/>
              </a:ext>
            </a:extLst>
          </p:cNvPr>
          <p:cNvSpPr txBox="1"/>
          <p:nvPr/>
        </p:nvSpPr>
        <p:spPr>
          <a:xfrm>
            <a:off x="4803270" y="522697"/>
            <a:ext cx="5596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solidFill>
                  <a:srgbClr val="00FFFB"/>
                </a:solidFill>
              </a:rPr>
              <a:t>NHẬN DIỆN CẢM XÚC</a:t>
            </a:r>
            <a:r>
              <a:rPr lang="en-VN" sz="2800" b="1" dirty="0">
                <a:solidFill>
                  <a:srgbClr val="094549"/>
                </a:solidFill>
              </a:rPr>
              <a:t>:</a:t>
            </a:r>
          </a:p>
          <a:p>
            <a:pPr algn="ctr"/>
            <a:r>
              <a:rPr lang="en-VN" sz="2800" b="1" dirty="0">
                <a:solidFill>
                  <a:schemeClr val="bg1"/>
                </a:solidFill>
              </a:rPr>
              <a:t>Sử dụng Deep</a:t>
            </a:r>
            <a:r>
              <a:rPr lang="en-US" sz="2800" b="1" dirty="0">
                <a:solidFill>
                  <a:schemeClr val="bg1"/>
                </a:solidFill>
              </a:rPr>
              <a:t>Face</a:t>
            </a:r>
            <a:r>
              <a:rPr lang="en-VN" sz="2800" b="1" dirty="0">
                <a:solidFill>
                  <a:schemeClr val="bg1"/>
                </a:solidFill>
              </a:rPr>
              <a:t> để phân tích biểu cảm khuôn mặt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C196C7B-4886-B119-AF81-B091C9FD4A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06"/>
          <a:stretch/>
        </p:blipFill>
        <p:spPr>
          <a:xfrm>
            <a:off x="8087710" y="2430389"/>
            <a:ext cx="2657718" cy="353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CB6B7B-C3E3-8A1E-605A-D66A07DA4A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660" t="54794"/>
          <a:stretch/>
        </p:blipFill>
        <p:spPr>
          <a:xfrm>
            <a:off x="4208636" y="2430389"/>
            <a:ext cx="2883548" cy="35343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riangle 14">
            <a:extLst>
              <a:ext uri="{FF2B5EF4-FFF2-40B4-BE49-F238E27FC236}">
                <a16:creationId xmlns:a16="http://schemas.microsoft.com/office/drawing/2014/main" id="{622C9E7A-4C58-803F-B2C7-DE0A6C3D998A}"/>
              </a:ext>
            </a:extLst>
          </p:cNvPr>
          <p:cNvSpPr/>
          <p:nvPr/>
        </p:nvSpPr>
        <p:spPr>
          <a:xfrm rot="5400000">
            <a:off x="12185665" y="630380"/>
            <a:ext cx="402116" cy="346364"/>
          </a:xfrm>
          <a:prstGeom prst="triangle">
            <a:avLst/>
          </a:prstGeom>
          <a:solidFill>
            <a:srgbClr val="09454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05701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0F4D9-0AD3-4006-4130-689B57161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34AFC46-ACC3-3838-EAB6-4658F721E476}"/>
              </a:ext>
            </a:extLst>
          </p:cNvPr>
          <p:cNvSpPr/>
          <p:nvPr/>
        </p:nvSpPr>
        <p:spPr>
          <a:xfrm>
            <a:off x="3213110" y="0"/>
            <a:ext cx="8978890" cy="6858000"/>
          </a:xfrm>
          <a:prstGeom prst="rect">
            <a:avLst/>
          </a:prstGeom>
          <a:solidFill>
            <a:srgbClr val="094549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A7FF1A-E85D-BDF2-D07E-7E71894C4D9C}"/>
              </a:ext>
            </a:extLst>
          </p:cNvPr>
          <p:cNvSpPr/>
          <p:nvPr/>
        </p:nvSpPr>
        <p:spPr>
          <a:xfrm>
            <a:off x="705592" y="0"/>
            <a:ext cx="11486408" cy="6858000"/>
          </a:xfrm>
          <a:prstGeom prst="rect">
            <a:avLst/>
          </a:prstGeom>
          <a:solidFill>
            <a:srgbClr val="007F84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557C24F9-1CE5-E940-2186-CAF59C965D99}"/>
              </a:ext>
            </a:extLst>
          </p:cNvPr>
          <p:cNvSpPr/>
          <p:nvPr/>
        </p:nvSpPr>
        <p:spPr>
          <a:xfrm rot="5400000">
            <a:off x="12185665" y="630380"/>
            <a:ext cx="402116" cy="346364"/>
          </a:xfrm>
          <a:prstGeom prst="triangle">
            <a:avLst/>
          </a:prstGeom>
          <a:solidFill>
            <a:srgbClr val="007F8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AC0CEA-5EE0-6592-3B2E-714EA7017788}"/>
              </a:ext>
            </a:extLst>
          </p:cNvPr>
          <p:cNvSpPr/>
          <p:nvPr/>
        </p:nvSpPr>
        <p:spPr>
          <a:xfrm>
            <a:off x="425002" y="0"/>
            <a:ext cx="2500829" cy="6858000"/>
          </a:xfrm>
          <a:prstGeom prst="rect">
            <a:avLst/>
          </a:prstGeom>
          <a:solidFill>
            <a:srgbClr val="04A8AE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6A32050B-75E0-0B97-C574-25FD34D78AC0}"/>
              </a:ext>
            </a:extLst>
          </p:cNvPr>
          <p:cNvSpPr/>
          <p:nvPr/>
        </p:nvSpPr>
        <p:spPr>
          <a:xfrm rot="5400000">
            <a:off x="2897955" y="630380"/>
            <a:ext cx="402116" cy="346364"/>
          </a:xfrm>
          <a:prstGeom prst="triangle">
            <a:avLst/>
          </a:prstGeom>
          <a:solidFill>
            <a:srgbClr val="04A8A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E186B3-9ECD-1D65-031A-7CEAD530B40D}"/>
              </a:ext>
            </a:extLst>
          </p:cNvPr>
          <p:cNvSpPr/>
          <p:nvPr/>
        </p:nvSpPr>
        <p:spPr>
          <a:xfrm>
            <a:off x="158947" y="0"/>
            <a:ext cx="2500829" cy="6858000"/>
          </a:xfrm>
          <a:prstGeom prst="rect">
            <a:avLst/>
          </a:prstGeom>
          <a:solidFill>
            <a:srgbClr val="00D3D6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62822277-1410-B04C-FBDA-74B9B3EA8DD6}"/>
              </a:ext>
            </a:extLst>
          </p:cNvPr>
          <p:cNvSpPr/>
          <p:nvPr/>
        </p:nvSpPr>
        <p:spPr>
          <a:xfrm rot="5400000">
            <a:off x="2631900" y="630380"/>
            <a:ext cx="402116" cy="346364"/>
          </a:xfrm>
          <a:prstGeom prst="triangle">
            <a:avLst/>
          </a:prstGeom>
          <a:solidFill>
            <a:srgbClr val="04D3D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D3EA7DD-3D95-EC9D-01C1-D5CBE36CBAFB}"/>
              </a:ext>
            </a:extLst>
          </p:cNvPr>
          <p:cNvGrpSpPr/>
          <p:nvPr/>
        </p:nvGrpSpPr>
        <p:grpSpPr>
          <a:xfrm>
            <a:off x="0" y="0"/>
            <a:ext cx="2715157" cy="6858000"/>
            <a:chOff x="0" y="0"/>
            <a:chExt cx="2715157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7CE26A7-71F7-667F-924C-F3FBFC5F6194}"/>
                </a:ext>
              </a:extLst>
            </p:cNvPr>
            <p:cNvSpPr/>
            <p:nvPr/>
          </p:nvSpPr>
          <p:spPr>
            <a:xfrm>
              <a:off x="0" y="0"/>
              <a:ext cx="2368793" cy="6858000"/>
            </a:xfrm>
            <a:prstGeom prst="rect">
              <a:avLst/>
            </a:prstGeom>
            <a:solidFill>
              <a:srgbClr val="00FFFB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4E0B4AB0-47B0-0AE3-EC06-A1C1CCB88331}"/>
                </a:ext>
              </a:extLst>
            </p:cNvPr>
            <p:cNvSpPr/>
            <p:nvPr/>
          </p:nvSpPr>
          <p:spPr>
            <a:xfrm rot="5400000">
              <a:off x="2340917" y="609599"/>
              <a:ext cx="402116" cy="346364"/>
            </a:xfrm>
            <a:prstGeom prst="triangle">
              <a:avLst/>
            </a:prstGeom>
            <a:solidFill>
              <a:srgbClr val="02FFF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827F924-768C-EA28-BC69-5CB51E349E1F}"/>
              </a:ext>
            </a:extLst>
          </p:cNvPr>
          <p:cNvSpPr txBox="1"/>
          <p:nvPr/>
        </p:nvSpPr>
        <p:spPr>
          <a:xfrm>
            <a:off x="329760" y="983839"/>
            <a:ext cx="23196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TÍNH </a:t>
            </a:r>
          </a:p>
          <a:p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NĂNG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5EB94D-0C5D-5428-7FB9-A8F167DD64CF}"/>
              </a:ext>
            </a:extLst>
          </p:cNvPr>
          <p:cNvSpPr txBox="1"/>
          <p:nvPr/>
        </p:nvSpPr>
        <p:spPr>
          <a:xfrm>
            <a:off x="12559905" y="367814"/>
            <a:ext cx="5596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solidFill>
                  <a:srgbClr val="00FFFB"/>
                </a:solidFill>
              </a:rPr>
              <a:t>NHẬN DIỆN CẢM XÚC</a:t>
            </a:r>
            <a:r>
              <a:rPr lang="en-VN" sz="2800" b="1" dirty="0">
                <a:solidFill>
                  <a:srgbClr val="094549"/>
                </a:solidFill>
              </a:rPr>
              <a:t>:</a:t>
            </a:r>
          </a:p>
          <a:p>
            <a:pPr algn="ctr"/>
            <a:r>
              <a:rPr lang="en-VN" sz="2800" b="1" dirty="0">
                <a:solidFill>
                  <a:schemeClr val="bg1"/>
                </a:solidFill>
              </a:rPr>
              <a:t>Sử dụng DeepSeek để phân tích biểu cảm khuôn mặt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6E093F-1F76-762F-8034-97C3DBD53E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06"/>
          <a:stretch/>
        </p:blipFill>
        <p:spPr>
          <a:xfrm>
            <a:off x="13637172" y="2430389"/>
            <a:ext cx="2657718" cy="353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EEAAD-377A-F284-0C3B-4BDE8E0D6F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660" t="54794"/>
          <a:stretch/>
        </p:blipFill>
        <p:spPr>
          <a:xfrm>
            <a:off x="13637172" y="2430389"/>
            <a:ext cx="2883548" cy="35343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014ED0-2728-E405-1191-B428E184714B}"/>
              </a:ext>
            </a:extLst>
          </p:cNvPr>
          <p:cNvSpPr txBox="1"/>
          <p:nvPr/>
        </p:nvSpPr>
        <p:spPr>
          <a:xfrm>
            <a:off x="4286684" y="537091"/>
            <a:ext cx="6358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solidFill>
                  <a:srgbClr val="00FFFB"/>
                </a:solidFill>
              </a:rPr>
              <a:t>TƯƠNG TÁC BẰNG VĂN BẢN GIỌNG NÓI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C417795-36BA-BC04-4037-57C6BC35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190"/>
          <a:stretch/>
        </p:blipFill>
        <p:spPr>
          <a:xfrm>
            <a:off x="4908512" y="2191957"/>
            <a:ext cx="5115060" cy="35343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4415FD8-B2D7-8D06-6F7B-E7341D105E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615" t="88908" r="34190"/>
          <a:stretch/>
        </p:blipFill>
        <p:spPr>
          <a:xfrm>
            <a:off x="4764974" y="1152929"/>
            <a:ext cx="5402136" cy="6793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18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1DEE5-80BC-79CB-2C0B-DFB7D29A5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AA1F59E-6057-35D2-A44D-C31E2297C025}"/>
              </a:ext>
            </a:extLst>
          </p:cNvPr>
          <p:cNvSpPr/>
          <p:nvPr/>
        </p:nvSpPr>
        <p:spPr>
          <a:xfrm>
            <a:off x="3213110" y="0"/>
            <a:ext cx="8978890" cy="6858000"/>
          </a:xfrm>
          <a:prstGeom prst="rect">
            <a:avLst/>
          </a:prstGeom>
          <a:solidFill>
            <a:srgbClr val="094549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1DC25B-2810-3E6E-ADC2-EE1031C811D3}"/>
              </a:ext>
            </a:extLst>
          </p:cNvPr>
          <p:cNvSpPr/>
          <p:nvPr/>
        </p:nvSpPr>
        <p:spPr>
          <a:xfrm>
            <a:off x="705592" y="0"/>
            <a:ext cx="11486408" cy="6858000"/>
          </a:xfrm>
          <a:prstGeom prst="rect">
            <a:avLst/>
          </a:prstGeom>
          <a:solidFill>
            <a:srgbClr val="007F84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11F25F14-F3C6-F803-9725-9BA88AB20A36}"/>
              </a:ext>
            </a:extLst>
          </p:cNvPr>
          <p:cNvSpPr/>
          <p:nvPr/>
        </p:nvSpPr>
        <p:spPr>
          <a:xfrm rot="5400000">
            <a:off x="12185665" y="630380"/>
            <a:ext cx="402116" cy="346364"/>
          </a:xfrm>
          <a:prstGeom prst="triangle">
            <a:avLst/>
          </a:prstGeom>
          <a:solidFill>
            <a:srgbClr val="007F8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0DE1B8-49EE-2550-A645-68F3AAA4CE70}"/>
              </a:ext>
            </a:extLst>
          </p:cNvPr>
          <p:cNvSpPr/>
          <p:nvPr/>
        </p:nvSpPr>
        <p:spPr>
          <a:xfrm>
            <a:off x="425003" y="0"/>
            <a:ext cx="11757168" cy="6858000"/>
          </a:xfrm>
          <a:prstGeom prst="rect">
            <a:avLst/>
          </a:prstGeom>
          <a:solidFill>
            <a:srgbClr val="04A8AE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82BF292B-0648-2ACC-6C17-AA3803AB0B50}"/>
              </a:ext>
            </a:extLst>
          </p:cNvPr>
          <p:cNvSpPr/>
          <p:nvPr/>
        </p:nvSpPr>
        <p:spPr>
          <a:xfrm rot="5400000">
            <a:off x="12169980" y="609599"/>
            <a:ext cx="402116" cy="346364"/>
          </a:xfrm>
          <a:prstGeom prst="triangle">
            <a:avLst/>
          </a:prstGeom>
          <a:solidFill>
            <a:srgbClr val="04A8A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871C4D-6B79-57D7-3EA7-691CE9DF1510}"/>
              </a:ext>
            </a:extLst>
          </p:cNvPr>
          <p:cNvSpPr/>
          <p:nvPr/>
        </p:nvSpPr>
        <p:spPr>
          <a:xfrm>
            <a:off x="158947" y="0"/>
            <a:ext cx="2500829" cy="6858000"/>
          </a:xfrm>
          <a:prstGeom prst="rect">
            <a:avLst/>
          </a:prstGeom>
          <a:solidFill>
            <a:srgbClr val="00D3D6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A37E25D8-983D-B0D1-D097-60320EEACE7E}"/>
              </a:ext>
            </a:extLst>
          </p:cNvPr>
          <p:cNvSpPr/>
          <p:nvPr/>
        </p:nvSpPr>
        <p:spPr>
          <a:xfrm rot="5400000">
            <a:off x="2631900" y="630380"/>
            <a:ext cx="402116" cy="346364"/>
          </a:xfrm>
          <a:prstGeom prst="triangle">
            <a:avLst/>
          </a:prstGeom>
          <a:solidFill>
            <a:srgbClr val="04D3D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4819F7F-222A-264F-B28B-2CBF43FE6279}"/>
              </a:ext>
            </a:extLst>
          </p:cNvPr>
          <p:cNvGrpSpPr/>
          <p:nvPr/>
        </p:nvGrpSpPr>
        <p:grpSpPr>
          <a:xfrm>
            <a:off x="0" y="0"/>
            <a:ext cx="2715157" cy="6858000"/>
            <a:chOff x="0" y="0"/>
            <a:chExt cx="2715157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C1B0F86-77AA-EA10-FBF8-0506A8AB98F4}"/>
                </a:ext>
              </a:extLst>
            </p:cNvPr>
            <p:cNvSpPr/>
            <p:nvPr/>
          </p:nvSpPr>
          <p:spPr>
            <a:xfrm>
              <a:off x="0" y="0"/>
              <a:ext cx="2368793" cy="6858000"/>
            </a:xfrm>
            <a:prstGeom prst="rect">
              <a:avLst/>
            </a:prstGeom>
            <a:solidFill>
              <a:srgbClr val="00FFFB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F9660600-4F5D-7B9D-0B0C-329B6A121831}"/>
                </a:ext>
              </a:extLst>
            </p:cNvPr>
            <p:cNvSpPr/>
            <p:nvPr/>
          </p:nvSpPr>
          <p:spPr>
            <a:xfrm rot="5400000">
              <a:off x="2340917" y="609599"/>
              <a:ext cx="402116" cy="346364"/>
            </a:xfrm>
            <a:prstGeom prst="triangle">
              <a:avLst/>
            </a:prstGeom>
            <a:solidFill>
              <a:srgbClr val="02FFF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F16B44-C0DF-1BB1-0A1A-29F00BB3B620}"/>
              </a:ext>
            </a:extLst>
          </p:cNvPr>
          <p:cNvSpPr txBox="1"/>
          <p:nvPr/>
        </p:nvSpPr>
        <p:spPr>
          <a:xfrm>
            <a:off x="329760" y="983839"/>
            <a:ext cx="23196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TÍNH </a:t>
            </a:r>
          </a:p>
          <a:p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NĂNG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AA127-2C67-F816-D9AF-CB2F506E935F}"/>
              </a:ext>
            </a:extLst>
          </p:cNvPr>
          <p:cNvSpPr txBox="1"/>
          <p:nvPr/>
        </p:nvSpPr>
        <p:spPr>
          <a:xfrm>
            <a:off x="12559905" y="367814"/>
            <a:ext cx="5596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solidFill>
                  <a:srgbClr val="00FFFB"/>
                </a:solidFill>
              </a:rPr>
              <a:t>NHẬN DIỆN CẢM XÚC</a:t>
            </a:r>
            <a:r>
              <a:rPr lang="en-VN" sz="2800" b="1" dirty="0">
                <a:solidFill>
                  <a:srgbClr val="094549"/>
                </a:solidFill>
              </a:rPr>
              <a:t>:</a:t>
            </a:r>
          </a:p>
          <a:p>
            <a:pPr algn="ctr"/>
            <a:r>
              <a:rPr lang="en-VN" sz="2800" b="1" dirty="0">
                <a:solidFill>
                  <a:schemeClr val="bg1"/>
                </a:solidFill>
              </a:rPr>
              <a:t>Sử dụng DeepSeek để phân tích biểu cảm khuôn mặt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C1F2CA-DC25-71EC-64E0-5D7A7B7A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06"/>
          <a:stretch/>
        </p:blipFill>
        <p:spPr>
          <a:xfrm>
            <a:off x="13637172" y="2430389"/>
            <a:ext cx="2657718" cy="353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7AD9E4-0BFF-F1E9-C7DB-01066F8562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660" t="54794"/>
          <a:stretch/>
        </p:blipFill>
        <p:spPr>
          <a:xfrm>
            <a:off x="13637172" y="2430389"/>
            <a:ext cx="2883548" cy="35343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FA6186-CD99-AC71-AAB7-B9DEE41DD10C}"/>
              </a:ext>
            </a:extLst>
          </p:cNvPr>
          <p:cNvSpPr txBox="1"/>
          <p:nvPr/>
        </p:nvSpPr>
        <p:spPr>
          <a:xfrm>
            <a:off x="4286684" y="537091"/>
            <a:ext cx="63587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solidFill>
                  <a:srgbClr val="00FFFB"/>
                </a:solidFill>
              </a:rPr>
              <a:t>PHẢN HỒI DỰA TRÊN AI</a:t>
            </a:r>
            <a:br>
              <a:rPr lang="en-VN" sz="2800" b="1" dirty="0">
                <a:solidFill>
                  <a:srgbClr val="00FFFB"/>
                </a:solidFill>
              </a:rPr>
            </a:br>
            <a:r>
              <a:rPr lang="en-US" sz="2800" dirty="0" err="1">
                <a:solidFill>
                  <a:schemeClr val="bg1"/>
                </a:solidFill>
              </a:rPr>
              <a:t>Tích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hợp</a:t>
            </a:r>
            <a:r>
              <a:rPr lang="en-US" sz="2800" dirty="0">
                <a:solidFill>
                  <a:schemeClr val="bg1"/>
                </a:solidFill>
              </a:rPr>
              <a:t> OpenAI </a:t>
            </a:r>
            <a:r>
              <a:rPr lang="en-US" sz="2800" dirty="0" err="1">
                <a:solidFill>
                  <a:schemeClr val="bg1"/>
                </a:solidFill>
              </a:rPr>
              <a:t>và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LLaMA</a:t>
            </a:r>
            <a:r>
              <a:rPr lang="en-US" sz="2800" dirty="0">
                <a:solidFill>
                  <a:schemeClr val="bg1"/>
                </a:solidFill>
              </a:rPr>
              <a:t> 2-7B </a:t>
            </a:r>
            <a:r>
              <a:rPr lang="en-US" sz="2800" dirty="0" err="1">
                <a:solidFill>
                  <a:schemeClr val="bg1"/>
                </a:solidFill>
              </a:rPr>
              <a:t>để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tạo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phản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hồi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thông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minh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VN" sz="2800" b="1" dirty="0">
              <a:solidFill>
                <a:srgbClr val="00FFFB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FF53E2-FD33-54AD-7E4E-9BE35E99CD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602" r="34190" b="224"/>
          <a:stretch/>
        </p:blipFill>
        <p:spPr>
          <a:xfrm>
            <a:off x="5328821" y="2071197"/>
            <a:ext cx="4582633" cy="4252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13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E68CE-5FD7-CB8D-F541-E7C781D9D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EB78D4-622A-F3E3-EF1E-36F725CAFF47}"/>
              </a:ext>
            </a:extLst>
          </p:cNvPr>
          <p:cNvSpPr/>
          <p:nvPr/>
        </p:nvSpPr>
        <p:spPr>
          <a:xfrm>
            <a:off x="3213110" y="0"/>
            <a:ext cx="8978890" cy="6858000"/>
          </a:xfrm>
          <a:prstGeom prst="rect">
            <a:avLst/>
          </a:prstGeom>
          <a:solidFill>
            <a:srgbClr val="094549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B85FFC-17BC-1BA0-70F7-6955FD7DD67F}"/>
              </a:ext>
            </a:extLst>
          </p:cNvPr>
          <p:cNvSpPr/>
          <p:nvPr/>
        </p:nvSpPr>
        <p:spPr>
          <a:xfrm>
            <a:off x="705592" y="0"/>
            <a:ext cx="11486408" cy="6858000"/>
          </a:xfrm>
          <a:prstGeom prst="rect">
            <a:avLst/>
          </a:prstGeom>
          <a:solidFill>
            <a:srgbClr val="007F84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C79DCE77-DFA5-9D3F-5D1B-2B805335BBAC}"/>
              </a:ext>
            </a:extLst>
          </p:cNvPr>
          <p:cNvSpPr/>
          <p:nvPr/>
        </p:nvSpPr>
        <p:spPr>
          <a:xfrm rot="5400000">
            <a:off x="12185665" y="630380"/>
            <a:ext cx="402116" cy="346364"/>
          </a:xfrm>
          <a:prstGeom prst="triangle">
            <a:avLst/>
          </a:prstGeom>
          <a:solidFill>
            <a:srgbClr val="007F8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A2B697-C2AD-A8BA-634A-677A1F61FEE9}"/>
              </a:ext>
            </a:extLst>
          </p:cNvPr>
          <p:cNvSpPr/>
          <p:nvPr/>
        </p:nvSpPr>
        <p:spPr>
          <a:xfrm>
            <a:off x="425002" y="0"/>
            <a:ext cx="11757169" cy="6858000"/>
          </a:xfrm>
          <a:prstGeom prst="rect">
            <a:avLst/>
          </a:prstGeom>
          <a:solidFill>
            <a:srgbClr val="04A8AE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37B255D-2690-8B7B-8E7B-8D1FE90F426A}"/>
              </a:ext>
            </a:extLst>
          </p:cNvPr>
          <p:cNvSpPr/>
          <p:nvPr/>
        </p:nvSpPr>
        <p:spPr>
          <a:xfrm rot="5400000">
            <a:off x="12169980" y="609599"/>
            <a:ext cx="402116" cy="346364"/>
          </a:xfrm>
          <a:prstGeom prst="triangle">
            <a:avLst/>
          </a:prstGeom>
          <a:solidFill>
            <a:srgbClr val="04A8AE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6A35E6-FDFC-9F45-D0A8-A313782EC692}"/>
              </a:ext>
            </a:extLst>
          </p:cNvPr>
          <p:cNvSpPr/>
          <p:nvPr/>
        </p:nvSpPr>
        <p:spPr>
          <a:xfrm>
            <a:off x="158947" y="0"/>
            <a:ext cx="12023224" cy="6858000"/>
          </a:xfrm>
          <a:prstGeom prst="rect">
            <a:avLst/>
          </a:prstGeom>
          <a:solidFill>
            <a:srgbClr val="00D3D6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3B24E14-70BE-B6A3-2887-F463B72D638C}"/>
              </a:ext>
            </a:extLst>
          </p:cNvPr>
          <p:cNvSpPr/>
          <p:nvPr/>
        </p:nvSpPr>
        <p:spPr>
          <a:xfrm rot="5400000">
            <a:off x="12185665" y="651161"/>
            <a:ext cx="402116" cy="346364"/>
          </a:xfrm>
          <a:prstGeom prst="triangle">
            <a:avLst/>
          </a:prstGeom>
          <a:solidFill>
            <a:srgbClr val="04D3D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7C652B-F0D0-9D0D-07B6-FD529033918C}"/>
              </a:ext>
            </a:extLst>
          </p:cNvPr>
          <p:cNvSpPr/>
          <p:nvPr/>
        </p:nvSpPr>
        <p:spPr>
          <a:xfrm>
            <a:off x="0" y="0"/>
            <a:ext cx="2368793" cy="6858000"/>
          </a:xfrm>
          <a:prstGeom prst="rect">
            <a:avLst/>
          </a:prstGeom>
          <a:solidFill>
            <a:srgbClr val="00FFFB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0660AF8D-8207-5CED-B20F-66C61DDD9F97}"/>
              </a:ext>
            </a:extLst>
          </p:cNvPr>
          <p:cNvSpPr/>
          <p:nvPr/>
        </p:nvSpPr>
        <p:spPr>
          <a:xfrm rot="5400000">
            <a:off x="2340917" y="609599"/>
            <a:ext cx="402116" cy="346364"/>
          </a:xfrm>
          <a:prstGeom prst="triangle">
            <a:avLst/>
          </a:prstGeom>
          <a:solidFill>
            <a:srgbClr val="02FFF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6AD2FE-CC47-1817-A83F-1EBC4CC1203D}"/>
              </a:ext>
            </a:extLst>
          </p:cNvPr>
          <p:cNvSpPr txBox="1"/>
          <p:nvPr/>
        </p:nvSpPr>
        <p:spPr>
          <a:xfrm>
            <a:off x="329760" y="983839"/>
            <a:ext cx="23196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TÍNH </a:t>
            </a:r>
          </a:p>
          <a:p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NĂNG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5D3E97-A8C0-C930-C826-C5DF479413A6}"/>
              </a:ext>
            </a:extLst>
          </p:cNvPr>
          <p:cNvSpPr txBox="1"/>
          <p:nvPr/>
        </p:nvSpPr>
        <p:spPr>
          <a:xfrm>
            <a:off x="12559905" y="367814"/>
            <a:ext cx="5596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b="1" dirty="0">
                <a:solidFill>
                  <a:srgbClr val="00FFFB"/>
                </a:solidFill>
              </a:rPr>
              <a:t>NHẬN DIỆN CẢM XÚC</a:t>
            </a:r>
            <a:r>
              <a:rPr lang="en-VN" sz="2800" b="1" dirty="0">
                <a:solidFill>
                  <a:srgbClr val="094549"/>
                </a:solidFill>
              </a:rPr>
              <a:t>:</a:t>
            </a:r>
          </a:p>
          <a:p>
            <a:pPr algn="ctr"/>
            <a:r>
              <a:rPr lang="en-VN" sz="2800" b="1" dirty="0">
                <a:solidFill>
                  <a:schemeClr val="bg1"/>
                </a:solidFill>
              </a:rPr>
              <a:t>Sử dụng DeepSeek để phân tích biểu cảm khuôn mặt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17C5F1-7A4E-578A-522F-7F02D12698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06"/>
          <a:stretch/>
        </p:blipFill>
        <p:spPr>
          <a:xfrm>
            <a:off x="13637172" y="2430389"/>
            <a:ext cx="2657718" cy="3534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149DB9-06B0-5B60-847C-EBC94FF0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660" t="54794"/>
          <a:stretch/>
        </p:blipFill>
        <p:spPr>
          <a:xfrm>
            <a:off x="13637172" y="2430389"/>
            <a:ext cx="2883548" cy="353439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220E25-FC50-4F5A-1521-8FC319E84CF4}"/>
              </a:ext>
            </a:extLst>
          </p:cNvPr>
          <p:cNvSpPr txBox="1"/>
          <p:nvPr/>
        </p:nvSpPr>
        <p:spPr>
          <a:xfrm>
            <a:off x="4286684" y="537091"/>
            <a:ext cx="63587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solidFill>
                  <a:srgbClr val="094549"/>
                </a:solidFill>
              </a:rPr>
              <a:t>AVATAR AI ĐỘNG</a:t>
            </a:r>
          </a:p>
          <a:p>
            <a:pPr algn="ctr"/>
            <a:r>
              <a:rPr lang="vi-VN" sz="2800" b="1" dirty="0"/>
              <a:t>TĂNG CƯỜNG SỰ TƯƠNG TÁC CỦA NGƯỜI DÙNG BẰNG AVATAR ĐỘNG</a:t>
            </a:r>
            <a:endParaRPr lang="en-VN" sz="28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6553B2-2B71-571A-FD6F-6E9AD50C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38" t="603" r="64954" b="-379"/>
          <a:stretch/>
        </p:blipFill>
        <p:spPr>
          <a:xfrm>
            <a:off x="5083031" y="2479097"/>
            <a:ext cx="4766022" cy="42527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4417174-C0A7-156C-D5AA-BD7F42025E27}"/>
              </a:ext>
            </a:extLst>
          </p:cNvPr>
          <p:cNvSpPr txBox="1"/>
          <p:nvPr/>
        </p:nvSpPr>
        <p:spPr>
          <a:xfrm>
            <a:off x="1981200" y="-6441947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Monument Extended Ultrabold" pitchFamily="2" charset="77"/>
              </a:rPr>
              <a:t>SWOT ANALYS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91ABE3B-CD9A-2B0E-D2CA-17228DC1C9DB}"/>
              </a:ext>
            </a:extLst>
          </p:cNvPr>
          <p:cNvGrpSpPr/>
          <p:nvPr/>
        </p:nvGrpSpPr>
        <p:grpSpPr>
          <a:xfrm>
            <a:off x="1981200" y="-7813546"/>
            <a:ext cx="2554514" cy="914399"/>
            <a:chOff x="1981200" y="-457200"/>
            <a:chExt cx="2554514" cy="91439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B0D7411-5020-B278-888A-21EB9AACAA03}"/>
                </a:ext>
              </a:extLst>
            </p:cNvPr>
            <p:cNvSpPr/>
            <p:nvPr/>
          </p:nvSpPr>
          <p:spPr>
            <a:xfrm>
              <a:off x="1981200" y="-457200"/>
              <a:ext cx="2554514" cy="914399"/>
            </a:xfrm>
            <a:prstGeom prst="roundRect">
              <a:avLst/>
            </a:pr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BC1899E-0381-8205-CCE2-2786DE3782DF}"/>
                </a:ext>
              </a:extLst>
            </p:cNvPr>
            <p:cNvSpPr txBox="1"/>
            <p:nvPr/>
          </p:nvSpPr>
          <p:spPr>
            <a:xfrm>
              <a:off x="2335576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1DB856A-CC51-D16F-DD28-DE03998B6149}"/>
              </a:ext>
            </a:extLst>
          </p:cNvPr>
          <p:cNvGrpSpPr/>
          <p:nvPr/>
        </p:nvGrpSpPr>
        <p:grpSpPr>
          <a:xfrm>
            <a:off x="4767943" y="-7813546"/>
            <a:ext cx="2554514" cy="914399"/>
            <a:chOff x="4767943" y="-457200"/>
            <a:chExt cx="2554514" cy="91439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B3AC68F-8AD8-4482-2B20-D33B78C0D098}"/>
                </a:ext>
              </a:extLst>
            </p:cNvPr>
            <p:cNvSpPr/>
            <p:nvPr/>
          </p:nvSpPr>
          <p:spPr>
            <a:xfrm>
              <a:off x="4767943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20CEC4-6F28-15D2-7FE0-B1D0FF81538B}"/>
                </a:ext>
              </a:extLst>
            </p:cNvPr>
            <p:cNvSpPr txBox="1"/>
            <p:nvPr/>
          </p:nvSpPr>
          <p:spPr>
            <a:xfrm>
              <a:off x="5125291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2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56D8401-1288-44AE-74B6-BB453939DEC8}"/>
              </a:ext>
            </a:extLst>
          </p:cNvPr>
          <p:cNvGrpSpPr/>
          <p:nvPr/>
        </p:nvGrpSpPr>
        <p:grpSpPr>
          <a:xfrm>
            <a:off x="7656286" y="-7813546"/>
            <a:ext cx="2554514" cy="914399"/>
            <a:chOff x="7656286" y="-457200"/>
            <a:chExt cx="2554514" cy="914399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DB09634-7F82-AF30-BBBC-97A1AC2E2C6D}"/>
                </a:ext>
              </a:extLst>
            </p:cNvPr>
            <p:cNvSpPr/>
            <p:nvPr/>
          </p:nvSpPr>
          <p:spPr>
            <a:xfrm>
              <a:off x="7656286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16D5B58-BB71-4F58-63BF-C7A279C3C78F}"/>
                </a:ext>
              </a:extLst>
            </p:cNvPr>
            <p:cNvSpPr txBox="1"/>
            <p:nvPr/>
          </p:nvSpPr>
          <p:spPr>
            <a:xfrm>
              <a:off x="8013634" y="-1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CE6668F-DBB6-A9B4-444D-0EC8D12F832C}"/>
              </a:ext>
            </a:extLst>
          </p:cNvPr>
          <p:cNvGrpSpPr/>
          <p:nvPr/>
        </p:nvGrpSpPr>
        <p:grpSpPr>
          <a:xfrm>
            <a:off x="433331" y="-5428394"/>
            <a:ext cx="2588964" cy="3982335"/>
            <a:chOff x="433331" y="1927952"/>
            <a:chExt cx="2588964" cy="3982335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3EC27B12-DFD0-BBD4-DD28-5252F4C8D2A2}"/>
                </a:ext>
              </a:extLst>
            </p:cNvPr>
            <p:cNvSpPr/>
            <p:nvPr/>
          </p:nvSpPr>
          <p:spPr>
            <a:xfrm>
              <a:off x="433331" y="1927952"/>
              <a:ext cx="2588964" cy="3503364"/>
            </a:xfrm>
            <a:custGeom>
              <a:avLst/>
              <a:gdLst>
                <a:gd name="connsiteX0" fmla="*/ 1293869 w 2588964"/>
                <a:gd name="connsiteY0" fmla="*/ 274644 h 3503364"/>
                <a:gd name="connsiteX1" fmla="*/ 438631 w 2588964"/>
                <a:gd name="connsiteY1" fmla="*/ 1129882 h 3503364"/>
                <a:gd name="connsiteX2" fmla="*/ 1293869 w 2588964"/>
                <a:gd name="connsiteY2" fmla="*/ 1985120 h 3503364"/>
                <a:gd name="connsiteX3" fmla="*/ 2149107 w 2588964"/>
                <a:gd name="connsiteY3" fmla="*/ 1129882 h 3503364"/>
                <a:gd name="connsiteX4" fmla="*/ 1293869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3869" y="274644"/>
                  </a:moveTo>
                  <a:cubicBezTo>
                    <a:pt x="821534" y="274644"/>
                    <a:pt x="438631" y="657547"/>
                    <a:pt x="438631" y="1129882"/>
                  </a:cubicBezTo>
                  <a:cubicBezTo>
                    <a:pt x="438631" y="1602217"/>
                    <a:pt x="821534" y="1985120"/>
                    <a:pt x="1293869" y="1985120"/>
                  </a:cubicBezTo>
                  <a:cubicBezTo>
                    <a:pt x="1766204" y="1985120"/>
                    <a:pt x="2149107" y="1602217"/>
                    <a:pt x="2149107" y="1129882"/>
                  </a:cubicBezTo>
                  <a:cubicBezTo>
                    <a:pt x="2149107" y="657547"/>
                    <a:pt x="1766204" y="274644"/>
                    <a:pt x="1293869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6C264E8-9A8B-423C-94F4-0BBB4017FFB2}"/>
                </a:ext>
              </a:extLst>
            </p:cNvPr>
            <p:cNvSpPr/>
            <p:nvPr/>
          </p:nvSpPr>
          <p:spPr>
            <a:xfrm>
              <a:off x="1248229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505EC38-8E36-0B0D-B605-DDA88E25738F}"/>
                </a:ext>
              </a:extLst>
            </p:cNvPr>
            <p:cNvSpPr txBox="1"/>
            <p:nvPr/>
          </p:nvSpPr>
          <p:spPr>
            <a:xfrm>
              <a:off x="15240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4000" b="1" dirty="0"/>
                <a:t>S</a:t>
              </a: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27BD0FD4-B0CD-17E6-6294-B54CC927CBEF}"/>
                </a:ext>
              </a:extLst>
            </p:cNvPr>
            <p:cNvSpPr/>
            <p:nvPr/>
          </p:nvSpPr>
          <p:spPr>
            <a:xfrm>
              <a:off x="871962" y="2215598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32" name="Graphic 31" descr="Body builder with solid fill">
              <a:extLst>
                <a:ext uri="{FF2B5EF4-FFF2-40B4-BE49-F238E27FC236}">
                  <a16:creationId xmlns:a16="http://schemas.microsoft.com/office/drawing/2014/main" id="{107CE6EF-B23D-F15C-77A5-AF311918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70000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AA4CA-D426-A914-9BCA-8B5357FD8EE9}"/>
              </a:ext>
            </a:extLst>
          </p:cNvPr>
          <p:cNvGrpSpPr/>
          <p:nvPr/>
        </p:nvGrpSpPr>
        <p:grpSpPr>
          <a:xfrm>
            <a:off x="3327095" y="-5428394"/>
            <a:ext cx="2588964" cy="3982335"/>
            <a:chOff x="3327095" y="1927952"/>
            <a:chExt cx="2588964" cy="3982335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1F4016F-B931-63C9-313E-13B35D8AF122}"/>
                </a:ext>
              </a:extLst>
            </p:cNvPr>
            <p:cNvSpPr/>
            <p:nvPr/>
          </p:nvSpPr>
          <p:spPr>
            <a:xfrm>
              <a:off x="3327095" y="1927952"/>
              <a:ext cx="2588964" cy="3503364"/>
            </a:xfrm>
            <a:custGeom>
              <a:avLst/>
              <a:gdLst>
                <a:gd name="connsiteX0" fmla="*/ 1294482 w 2588964"/>
                <a:gd name="connsiteY0" fmla="*/ 274644 h 3503364"/>
                <a:gd name="connsiteX1" fmla="*/ 439244 w 2588964"/>
                <a:gd name="connsiteY1" fmla="*/ 1129882 h 3503364"/>
                <a:gd name="connsiteX2" fmla="*/ 1294482 w 2588964"/>
                <a:gd name="connsiteY2" fmla="*/ 1985120 h 3503364"/>
                <a:gd name="connsiteX3" fmla="*/ 2149720 w 2588964"/>
                <a:gd name="connsiteY3" fmla="*/ 1129882 h 3503364"/>
                <a:gd name="connsiteX4" fmla="*/ 1294482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4482" y="274644"/>
                  </a:moveTo>
                  <a:cubicBezTo>
                    <a:pt x="822147" y="274644"/>
                    <a:pt x="439244" y="657547"/>
                    <a:pt x="439244" y="1129882"/>
                  </a:cubicBezTo>
                  <a:cubicBezTo>
                    <a:pt x="439244" y="1602217"/>
                    <a:pt x="822147" y="1985120"/>
                    <a:pt x="1294482" y="1985120"/>
                  </a:cubicBezTo>
                  <a:cubicBezTo>
                    <a:pt x="1766817" y="1985120"/>
                    <a:pt x="2149720" y="1602217"/>
                    <a:pt x="2149720" y="1129882"/>
                  </a:cubicBezTo>
                  <a:cubicBezTo>
                    <a:pt x="2149720" y="657547"/>
                    <a:pt x="1766817" y="274644"/>
                    <a:pt x="1294482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BA02A61-A9F1-5EF1-82B5-86D491442C3B}"/>
                </a:ext>
              </a:extLst>
            </p:cNvPr>
            <p:cNvSpPr/>
            <p:nvPr/>
          </p:nvSpPr>
          <p:spPr>
            <a:xfrm>
              <a:off x="4056743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2B6837D-8CAF-FF01-D8C2-8F9C9158BF57}"/>
                </a:ext>
              </a:extLst>
            </p:cNvPr>
            <p:cNvSpPr txBox="1"/>
            <p:nvPr/>
          </p:nvSpPr>
          <p:spPr>
            <a:xfrm>
              <a:off x="4332514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W</a:t>
              </a: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68245D6-6C88-5798-8E45-0B2E5813F690}"/>
                </a:ext>
              </a:extLst>
            </p:cNvPr>
            <p:cNvSpPr/>
            <p:nvPr/>
          </p:nvSpPr>
          <p:spPr>
            <a:xfrm>
              <a:off x="3766339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38" name="Graphic 37" descr="Low Vision with solid fill">
              <a:extLst>
                <a:ext uri="{FF2B5EF4-FFF2-40B4-BE49-F238E27FC236}">
                  <a16:creationId xmlns:a16="http://schemas.microsoft.com/office/drawing/2014/main" id="{BA888F57-A5B0-8213-17AE-4408FB561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59351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4658CBA-3D8D-D852-B863-D14C32F9D4A4}"/>
              </a:ext>
            </a:extLst>
          </p:cNvPr>
          <p:cNvGrpSpPr/>
          <p:nvPr/>
        </p:nvGrpSpPr>
        <p:grpSpPr>
          <a:xfrm>
            <a:off x="6220859" y="-5428394"/>
            <a:ext cx="2588964" cy="3982335"/>
            <a:chOff x="6220859" y="1927952"/>
            <a:chExt cx="2588964" cy="3982335"/>
          </a:xfrm>
        </p:grpSpPr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CAC36CD-3C1B-5295-BB66-3EC12AA91AC5}"/>
                </a:ext>
              </a:extLst>
            </p:cNvPr>
            <p:cNvSpPr/>
            <p:nvPr/>
          </p:nvSpPr>
          <p:spPr>
            <a:xfrm>
              <a:off x="6220859" y="1927952"/>
              <a:ext cx="2588964" cy="3503364"/>
            </a:xfrm>
            <a:custGeom>
              <a:avLst/>
              <a:gdLst>
                <a:gd name="connsiteX0" fmla="*/ 1295095 w 2588964"/>
                <a:gd name="connsiteY0" fmla="*/ 274644 h 3503364"/>
                <a:gd name="connsiteX1" fmla="*/ 439857 w 2588964"/>
                <a:gd name="connsiteY1" fmla="*/ 1129882 h 3503364"/>
                <a:gd name="connsiteX2" fmla="*/ 1295095 w 2588964"/>
                <a:gd name="connsiteY2" fmla="*/ 1985120 h 3503364"/>
                <a:gd name="connsiteX3" fmla="*/ 2150333 w 2588964"/>
                <a:gd name="connsiteY3" fmla="*/ 1129882 h 3503364"/>
                <a:gd name="connsiteX4" fmla="*/ 1295095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095" y="274644"/>
                  </a:moveTo>
                  <a:cubicBezTo>
                    <a:pt x="822760" y="274644"/>
                    <a:pt x="439857" y="657547"/>
                    <a:pt x="439857" y="1129882"/>
                  </a:cubicBezTo>
                  <a:cubicBezTo>
                    <a:pt x="439857" y="1602217"/>
                    <a:pt x="822760" y="1985120"/>
                    <a:pt x="1295095" y="1985120"/>
                  </a:cubicBezTo>
                  <a:cubicBezTo>
                    <a:pt x="1767430" y="1985120"/>
                    <a:pt x="2150333" y="1602217"/>
                    <a:pt x="2150333" y="1129882"/>
                  </a:cubicBezTo>
                  <a:cubicBezTo>
                    <a:pt x="2150333" y="657547"/>
                    <a:pt x="1767430" y="274644"/>
                    <a:pt x="1295095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9D39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39116875-F008-5D59-7B20-341F25159BAB}"/>
                </a:ext>
              </a:extLst>
            </p:cNvPr>
            <p:cNvSpPr/>
            <p:nvPr/>
          </p:nvSpPr>
          <p:spPr>
            <a:xfrm>
              <a:off x="7036370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58A7E1C-A1DE-9506-8D42-CBD74F535941}"/>
                </a:ext>
              </a:extLst>
            </p:cNvPr>
            <p:cNvSpPr txBox="1"/>
            <p:nvPr/>
          </p:nvSpPr>
          <p:spPr>
            <a:xfrm>
              <a:off x="7312141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O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ED99CB1E-9F38-A8EA-EFEF-B97E15FDDF0A}"/>
                </a:ext>
              </a:extLst>
            </p:cNvPr>
            <p:cNvSpPr/>
            <p:nvPr/>
          </p:nvSpPr>
          <p:spPr>
            <a:xfrm>
              <a:off x="6660103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44" name="Graphic 43" descr="Lightbulb with solid fill">
              <a:extLst>
                <a:ext uri="{FF2B5EF4-FFF2-40B4-BE49-F238E27FC236}">
                  <a16:creationId xmlns:a16="http://schemas.microsoft.com/office/drawing/2014/main" id="{2BC20E2F-D5EB-0E4A-1ADA-B934204B8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058141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43A0C7-539C-7F1E-C9AA-63C2E6E6642B}"/>
              </a:ext>
            </a:extLst>
          </p:cNvPr>
          <p:cNvGrpSpPr/>
          <p:nvPr/>
        </p:nvGrpSpPr>
        <p:grpSpPr>
          <a:xfrm>
            <a:off x="9114623" y="-5428394"/>
            <a:ext cx="2588964" cy="3982335"/>
            <a:chOff x="9114623" y="1927952"/>
            <a:chExt cx="2588964" cy="3982335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34FEB4FC-F91F-DFCC-8E02-B2D4B2AB3BBE}"/>
                </a:ext>
              </a:extLst>
            </p:cNvPr>
            <p:cNvSpPr/>
            <p:nvPr/>
          </p:nvSpPr>
          <p:spPr>
            <a:xfrm>
              <a:off x="9114623" y="1927952"/>
              <a:ext cx="2588964" cy="3503364"/>
            </a:xfrm>
            <a:custGeom>
              <a:avLst/>
              <a:gdLst>
                <a:gd name="connsiteX0" fmla="*/ 1295708 w 2588964"/>
                <a:gd name="connsiteY0" fmla="*/ 274644 h 3503364"/>
                <a:gd name="connsiteX1" fmla="*/ 440470 w 2588964"/>
                <a:gd name="connsiteY1" fmla="*/ 1129882 h 3503364"/>
                <a:gd name="connsiteX2" fmla="*/ 1295708 w 2588964"/>
                <a:gd name="connsiteY2" fmla="*/ 1985120 h 3503364"/>
                <a:gd name="connsiteX3" fmla="*/ 2150946 w 2588964"/>
                <a:gd name="connsiteY3" fmla="*/ 1129882 h 3503364"/>
                <a:gd name="connsiteX4" fmla="*/ 1295708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708" y="274644"/>
                  </a:moveTo>
                  <a:cubicBezTo>
                    <a:pt x="823373" y="274644"/>
                    <a:pt x="440470" y="657547"/>
                    <a:pt x="440470" y="1129882"/>
                  </a:cubicBezTo>
                  <a:cubicBezTo>
                    <a:pt x="440470" y="1602217"/>
                    <a:pt x="823373" y="1985120"/>
                    <a:pt x="1295708" y="1985120"/>
                  </a:cubicBezTo>
                  <a:cubicBezTo>
                    <a:pt x="1768043" y="1985120"/>
                    <a:pt x="2150946" y="1602217"/>
                    <a:pt x="2150946" y="1129882"/>
                  </a:cubicBezTo>
                  <a:cubicBezTo>
                    <a:pt x="2150946" y="657547"/>
                    <a:pt x="1768043" y="274644"/>
                    <a:pt x="1295708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002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ABA37F7A-AC6E-1F94-3F8A-A265A9B60D41}"/>
                </a:ext>
              </a:extLst>
            </p:cNvPr>
            <p:cNvSpPr/>
            <p:nvPr/>
          </p:nvSpPr>
          <p:spPr>
            <a:xfrm>
              <a:off x="9930134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D118203-ABB4-CCAE-22D9-7CBC591E9526}"/>
                </a:ext>
              </a:extLst>
            </p:cNvPr>
            <p:cNvSpPr txBox="1"/>
            <p:nvPr/>
          </p:nvSpPr>
          <p:spPr>
            <a:xfrm>
              <a:off x="102108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T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902DAFA7-F808-7BD6-050D-F75DF8B69370}"/>
                </a:ext>
              </a:extLst>
            </p:cNvPr>
            <p:cNvSpPr/>
            <p:nvPr/>
          </p:nvSpPr>
          <p:spPr>
            <a:xfrm>
              <a:off x="9553867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50" name="Graphic 49" descr="Close with solid fill">
              <a:extLst>
                <a:ext uri="{FF2B5EF4-FFF2-40B4-BE49-F238E27FC236}">
                  <a16:creationId xmlns:a16="http://schemas.microsoft.com/office/drawing/2014/main" id="{7AECDEA6-0F8E-FB16-BFBF-E7DCA518B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941592" y="25999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231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9560B0-AB15-E0D1-4523-150B4A844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BD757A3-AD1F-4AD8-2142-B4FD04D31CA3}"/>
              </a:ext>
            </a:extLst>
          </p:cNvPr>
          <p:cNvSpPr txBox="1"/>
          <p:nvPr/>
        </p:nvSpPr>
        <p:spPr>
          <a:xfrm>
            <a:off x="1981200" y="914399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Monument Extended Ultrabold" pitchFamily="2" charset="77"/>
              </a:rPr>
              <a:t>SWOT ANALYS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8AF3A51-BFCB-8141-F21C-633F40E781B7}"/>
              </a:ext>
            </a:extLst>
          </p:cNvPr>
          <p:cNvGrpSpPr/>
          <p:nvPr/>
        </p:nvGrpSpPr>
        <p:grpSpPr>
          <a:xfrm>
            <a:off x="1981200" y="-457200"/>
            <a:ext cx="2554514" cy="914399"/>
            <a:chOff x="1981200" y="-457200"/>
            <a:chExt cx="2554514" cy="91439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0C2FDFC3-2607-B1E4-E7E8-721EA471AE29}"/>
                </a:ext>
              </a:extLst>
            </p:cNvPr>
            <p:cNvSpPr/>
            <p:nvPr/>
          </p:nvSpPr>
          <p:spPr>
            <a:xfrm>
              <a:off x="1981200" y="-457200"/>
              <a:ext cx="2554514" cy="914399"/>
            </a:xfrm>
            <a:prstGeom prst="roundRect">
              <a:avLst/>
            </a:pr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DBEFEF1-6E73-EDB5-FDE8-62E51FB9A356}"/>
                </a:ext>
              </a:extLst>
            </p:cNvPr>
            <p:cNvSpPr txBox="1"/>
            <p:nvPr/>
          </p:nvSpPr>
          <p:spPr>
            <a:xfrm>
              <a:off x="2335576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DAF290B-594F-D8A2-8902-CACE59D45C12}"/>
              </a:ext>
            </a:extLst>
          </p:cNvPr>
          <p:cNvGrpSpPr/>
          <p:nvPr/>
        </p:nvGrpSpPr>
        <p:grpSpPr>
          <a:xfrm>
            <a:off x="4767943" y="-457200"/>
            <a:ext cx="2554514" cy="914399"/>
            <a:chOff x="4767943" y="-457200"/>
            <a:chExt cx="2554514" cy="91439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97BBB22-A072-72C2-F6A0-51CC0881F249}"/>
                </a:ext>
              </a:extLst>
            </p:cNvPr>
            <p:cNvSpPr/>
            <p:nvPr/>
          </p:nvSpPr>
          <p:spPr>
            <a:xfrm>
              <a:off x="4767943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A904615-7268-DF97-11FA-96ABD8161823}"/>
                </a:ext>
              </a:extLst>
            </p:cNvPr>
            <p:cNvSpPr txBox="1"/>
            <p:nvPr/>
          </p:nvSpPr>
          <p:spPr>
            <a:xfrm>
              <a:off x="5125291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16C2AD4-6F9C-4071-415E-9A2B11DF5D7D}"/>
              </a:ext>
            </a:extLst>
          </p:cNvPr>
          <p:cNvGrpSpPr/>
          <p:nvPr/>
        </p:nvGrpSpPr>
        <p:grpSpPr>
          <a:xfrm>
            <a:off x="7656286" y="-457200"/>
            <a:ext cx="2554514" cy="914399"/>
            <a:chOff x="7656286" y="-457200"/>
            <a:chExt cx="2554514" cy="91439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26A407F-9651-2A42-DD36-32B731A35927}"/>
                </a:ext>
              </a:extLst>
            </p:cNvPr>
            <p:cNvSpPr/>
            <p:nvPr/>
          </p:nvSpPr>
          <p:spPr>
            <a:xfrm>
              <a:off x="7656286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6BD096-E07C-E1D6-8ACD-0230BBD083EA}"/>
                </a:ext>
              </a:extLst>
            </p:cNvPr>
            <p:cNvSpPr txBox="1"/>
            <p:nvPr/>
          </p:nvSpPr>
          <p:spPr>
            <a:xfrm>
              <a:off x="8013634" y="-1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AE49E7E-8692-A286-DFE0-2A43709FFF9D}"/>
              </a:ext>
            </a:extLst>
          </p:cNvPr>
          <p:cNvGrpSpPr/>
          <p:nvPr/>
        </p:nvGrpSpPr>
        <p:grpSpPr>
          <a:xfrm>
            <a:off x="433331" y="1927952"/>
            <a:ext cx="2588964" cy="3982335"/>
            <a:chOff x="433331" y="1927952"/>
            <a:chExt cx="2588964" cy="3982335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C3D2D5CE-172F-8D32-A5E0-F46CAEA25A91}"/>
                </a:ext>
              </a:extLst>
            </p:cNvPr>
            <p:cNvSpPr/>
            <p:nvPr/>
          </p:nvSpPr>
          <p:spPr>
            <a:xfrm>
              <a:off x="433331" y="1927952"/>
              <a:ext cx="2588964" cy="3503364"/>
            </a:xfrm>
            <a:custGeom>
              <a:avLst/>
              <a:gdLst>
                <a:gd name="connsiteX0" fmla="*/ 1293869 w 2588964"/>
                <a:gd name="connsiteY0" fmla="*/ 274644 h 3503364"/>
                <a:gd name="connsiteX1" fmla="*/ 438631 w 2588964"/>
                <a:gd name="connsiteY1" fmla="*/ 1129882 h 3503364"/>
                <a:gd name="connsiteX2" fmla="*/ 1293869 w 2588964"/>
                <a:gd name="connsiteY2" fmla="*/ 1985120 h 3503364"/>
                <a:gd name="connsiteX3" fmla="*/ 2149107 w 2588964"/>
                <a:gd name="connsiteY3" fmla="*/ 1129882 h 3503364"/>
                <a:gd name="connsiteX4" fmla="*/ 1293869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3869" y="274644"/>
                  </a:moveTo>
                  <a:cubicBezTo>
                    <a:pt x="821534" y="274644"/>
                    <a:pt x="438631" y="657547"/>
                    <a:pt x="438631" y="1129882"/>
                  </a:cubicBezTo>
                  <a:cubicBezTo>
                    <a:pt x="438631" y="1602217"/>
                    <a:pt x="821534" y="1985120"/>
                    <a:pt x="1293869" y="1985120"/>
                  </a:cubicBezTo>
                  <a:cubicBezTo>
                    <a:pt x="1766204" y="1985120"/>
                    <a:pt x="2149107" y="1602217"/>
                    <a:pt x="2149107" y="1129882"/>
                  </a:cubicBezTo>
                  <a:cubicBezTo>
                    <a:pt x="2149107" y="657547"/>
                    <a:pt x="1766204" y="274644"/>
                    <a:pt x="1293869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9AB459A-3EED-72A1-5EA8-20F199A6EF24}"/>
                </a:ext>
              </a:extLst>
            </p:cNvPr>
            <p:cNvSpPr/>
            <p:nvPr/>
          </p:nvSpPr>
          <p:spPr>
            <a:xfrm>
              <a:off x="1248229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2EBFEAF-856E-4F55-9D90-1540980E0C59}"/>
                </a:ext>
              </a:extLst>
            </p:cNvPr>
            <p:cNvSpPr txBox="1"/>
            <p:nvPr/>
          </p:nvSpPr>
          <p:spPr>
            <a:xfrm>
              <a:off x="15240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4000" b="1" dirty="0"/>
                <a:t>S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DEF6B5E-6A72-0591-30F6-2FFD48D49388}"/>
                </a:ext>
              </a:extLst>
            </p:cNvPr>
            <p:cNvSpPr/>
            <p:nvPr/>
          </p:nvSpPr>
          <p:spPr>
            <a:xfrm>
              <a:off x="871962" y="2215598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4" name="Graphic 63" descr="Body builder with solid fill">
              <a:extLst>
                <a:ext uri="{FF2B5EF4-FFF2-40B4-BE49-F238E27FC236}">
                  <a16:creationId xmlns:a16="http://schemas.microsoft.com/office/drawing/2014/main" id="{3DF922C9-F5FE-E087-8AF0-FD5C46D62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0000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C9DFA13-1E66-5015-CB0D-322F52D0328A}"/>
              </a:ext>
            </a:extLst>
          </p:cNvPr>
          <p:cNvGrpSpPr/>
          <p:nvPr/>
        </p:nvGrpSpPr>
        <p:grpSpPr>
          <a:xfrm>
            <a:off x="3327095" y="1927952"/>
            <a:ext cx="2588964" cy="3982335"/>
            <a:chOff x="3327095" y="1927952"/>
            <a:chExt cx="2588964" cy="398233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B46ABC1-287B-B584-9B4D-9AD9DA6B1FED}"/>
                </a:ext>
              </a:extLst>
            </p:cNvPr>
            <p:cNvSpPr/>
            <p:nvPr/>
          </p:nvSpPr>
          <p:spPr>
            <a:xfrm>
              <a:off x="3327095" y="1927952"/>
              <a:ext cx="2588964" cy="3503364"/>
            </a:xfrm>
            <a:custGeom>
              <a:avLst/>
              <a:gdLst>
                <a:gd name="connsiteX0" fmla="*/ 1294482 w 2588964"/>
                <a:gd name="connsiteY0" fmla="*/ 274644 h 3503364"/>
                <a:gd name="connsiteX1" fmla="*/ 439244 w 2588964"/>
                <a:gd name="connsiteY1" fmla="*/ 1129882 h 3503364"/>
                <a:gd name="connsiteX2" fmla="*/ 1294482 w 2588964"/>
                <a:gd name="connsiteY2" fmla="*/ 1985120 h 3503364"/>
                <a:gd name="connsiteX3" fmla="*/ 2149720 w 2588964"/>
                <a:gd name="connsiteY3" fmla="*/ 1129882 h 3503364"/>
                <a:gd name="connsiteX4" fmla="*/ 1294482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4482" y="274644"/>
                  </a:moveTo>
                  <a:cubicBezTo>
                    <a:pt x="822147" y="274644"/>
                    <a:pt x="439244" y="657547"/>
                    <a:pt x="439244" y="1129882"/>
                  </a:cubicBezTo>
                  <a:cubicBezTo>
                    <a:pt x="439244" y="1602217"/>
                    <a:pt x="822147" y="1985120"/>
                    <a:pt x="1294482" y="1985120"/>
                  </a:cubicBezTo>
                  <a:cubicBezTo>
                    <a:pt x="1766817" y="1985120"/>
                    <a:pt x="2149720" y="1602217"/>
                    <a:pt x="2149720" y="1129882"/>
                  </a:cubicBezTo>
                  <a:cubicBezTo>
                    <a:pt x="2149720" y="657547"/>
                    <a:pt x="1766817" y="274644"/>
                    <a:pt x="1294482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FFEC67C-AE13-1192-DD99-AADF5147EBEF}"/>
                </a:ext>
              </a:extLst>
            </p:cNvPr>
            <p:cNvSpPr/>
            <p:nvPr/>
          </p:nvSpPr>
          <p:spPr>
            <a:xfrm>
              <a:off x="4056743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3DEC19-18A2-116E-05A0-ADF2C810859E}"/>
                </a:ext>
              </a:extLst>
            </p:cNvPr>
            <p:cNvSpPr txBox="1"/>
            <p:nvPr/>
          </p:nvSpPr>
          <p:spPr>
            <a:xfrm>
              <a:off x="4332514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W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2EAE47FF-8BF7-296D-FD15-CAEA659E1122}"/>
                </a:ext>
              </a:extLst>
            </p:cNvPr>
            <p:cNvSpPr/>
            <p:nvPr/>
          </p:nvSpPr>
          <p:spPr>
            <a:xfrm>
              <a:off x="3766339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6" name="Graphic 65" descr="Low Vision with solid fill">
              <a:extLst>
                <a:ext uri="{FF2B5EF4-FFF2-40B4-BE49-F238E27FC236}">
                  <a16:creationId xmlns:a16="http://schemas.microsoft.com/office/drawing/2014/main" id="{CF68C19B-0C95-0C74-50BA-D52308DE1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9351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AE291F2-BEC5-03A0-8900-F5DD98F37B8C}"/>
              </a:ext>
            </a:extLst>
          </p:cNvPr>
          <p:cNvGrpSpPr/>
          <p:nvPr/>
        </p:nvGrpSpPr>
        <p:grpSpPr>
          <a:xfrm>
            <a:off x="6220859" y="1927952"/>
            <a:ext cx="2588964" cy="3982335"/>
            <a:chOff x="6220859" y="1927952"/>
            <a:chExt cx="2588964" cy="3982335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FD10D2C2-1D4F-AECB-A0EF-48AE18FA6C05}"/>
                </a:ext>
              </a:extLst>
            </p:cNvPr>
            <p:cNvSpPr/>
            <p:nvPr/>
          </p:nvSpPr>
          <p:spPr>
            <a:xfrm>
              <a:off x="6220859" y="1927952"/>
              <a:ext cx="2588964" cy="3503364"/>
            </a:xfrm>
            <a:custGeom>
              <a:avLst/>
              <a:gdLst>
                <a:gd name="connsiteX0" fmla="*/ 1295095 w 2588964"/>
                <a:gd name="connsiteY0" fmla="*/ 274644 h 3503364"/>
                <a:gd name="connsiteX1" fmla="*/ 439857 w 2588964"/>
                <a:gd name="connsiteY1" fmla="*/ 1129882 h 3503364"/>
                <a:gd name="connsiteX2" fmla="*/ 1295095 w 2588964"/>
                <a:gd name="connsiteY2" fmla="*/ 1985120 h 3503364"/>
                <a:gd name="connsiteX3" fmla="*/ 2150333 w 2588964"/>
                <a:gd name="connsiteY3" fmla="*/ 1129882 h 3503364"/>
                <a:gd name="connsiteX4" fmla="*/ 1295095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095" y="274644"/>
                  </a:moveTo>
                  <a:cubicBezTo>
                    <a:pt x="822760" y="274644"/>
                    <a:pt x="439857" y="657547"/>
                    <a:pt x="439857" y="1129882"/>
                  </a:cubicBezTo>
                  <a:cubicBezTo>
                    <a:pt x="439857" y="1602217"/>
                    <a:pt x="822760" y="1985120"/>
                    <a:pt x="1295095" y="1985120"/>
                  </a:cubicBezTo>
                  <a:cubicBezTo>
                    <a:pt x="1767430" y="1985120"/>
                    <a:pt x="2150333" y="1602217"/>
                    <a:pt x="2150333" y="1129882"/>
                  </a:cubicBezTo>
                  <a:cubicBezTo>
                    <a:pt x="2150333" y="657547"/>
                    <a:pt x="1767430" y="274644"/>
                    <a:pt x="1295095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9D39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AB993AA-0226-6242-6D36-F44D01B7051E}"/>
                </a:ext>
              </a:extLst>
            </p:cNvPr>
            <p:cNvSpPr/>
            <p:nvPr/>
          </p:nvSpPr>
          <p:spPr>
            <a:xfrm>
              <a:off x="7036370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B6E91AF-263D-C334-7512-57730572B777}"/>
                </a:ext>
              </a:extLst>
            </p:cNvPr>
            <p:cNvSpPr txBox="1"/>
            <p:nvPr/>
          </p:nvSpPr>
          <p:spPr>
            <a:xfrm>
              <a:off x="7312141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O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E04558E4-DEC7-302A-2889-0ED4A08C66A8}"/>
                </a:ext>
              </a:extLst>
            </p:cNvPr>
            <p:cNvSpPr/>
            <p:nvPr/>
          </p:nvSpPr>
          <p:spPr>
            <a:xfrm>
              <a:off x="6660103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8" name="Graphic 67" descr="Lightbulb with solid fill">
              <a:extLst>
                <a:ext uri="{FF2B5EF4-FFF2-40B4-BE49-F238E27FC236}">
                  <a16:creationId xmlns:a16="http://schemas.microsoft.com/office/drawing/2014/main" id="{E309B591-8328-4C7C-299E-4E774DC3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58141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346C59A-F035-8ABD-3A26-035595EC1629}"/>
              </a:ext>
            </a:extLst>
          </p:cNvPr>
          <p:cNvGrpSpPr/>
          <p:nvPr/>
        </p:nvGrpSpPr>
        <p:grpSpPr>
          <a:xfrm>
            <a:off x="9114623" y="1927952"/>
            <a:ext cx="2588964" cy="3982335"/>
            <a:chOff x="9114623" y="1927952"/>
            <a:chExt cx="2588964" cy="3982335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BE0F61-99A4-3F9E-EC61-C0D09D582F4D}"/>
                </a:ext>
              </a:extLst>
            </p:cNvPr>
            <p:cNvSpPr/>
            <p:nvPr/>
          </p:nvSpPr>
          <p:spPr>
            <a:xfrm>
              <a:off x="9114623" y="1927952"/>
              <a:ext cx="2588964" cy="3503364"/>
            </a:xfrm>
            <a:custGeom>
              <a:avLst/>
              <a:gdLst>
                <a:gd name="connsiteX0" fmla="*/ 1295708 w 2588964"/>
                <a:gd name="connsiteY0" fmla="*/ 274644 h 3503364"/>
                <a:gd name="connsiteX1" fmla="*/ 440470 w 2588964"/>
                <a:gd name="connsiteY1" fmla="*/ 1129882 h 3503364"/>
                <a:gd name="connsiteX2" fmla="*/ 1295708 w 2588964"/>
                <a:gd name="connsiteY2" fmla="*/ 1985120 h 3503364"/>
                <a:gd name="connsiteX3" fmla="*/ 2150946 w 2588964"/>
                <a:gd name="connsiteY3" fmla="*/ 1129882 h 3503364"/>
                <a:gd name="connsiteX4" fmla="*/ 1295708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708" y="274644"/>
                  </a:moveTo>
                  <a:cubicBezTo>
                    <a:pt x="823373" y="274644"/>
                    <a:pt x="440470" y="657547"/>
                    <a:pt x="440470" y="1129882"/>
                  </a:cubicBezTo>
                  <a:cubicBezTo>
                    <a:pt x="440470" y="1602217"/>
                    <a:pt x="823373" y="1985120"/>
                    <a:pt x="1295708" y="1985120"/>
                  </a:cubicBezTo>
                  <a:cubicBezTo>
                    <a:pt x="1768043" y="1985120"/>
                    <a:pt x="2150946" y="1602217"/>
                    <a:pt x="2150946" y="1129882"/>
                  </a:cubicBezTo>
                  <a:cubicBezTo>
                    <a:pt x="2150946" y="657547"/>
                    <a:pt x="1768043" y="274644"/>
                    <a:pt x="1295708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002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7E0D453-A078-987C-7AC2-880E5F95C19B}"/>
                </a:ext>
              </a:extLst>
            </p:cNvPr>
            <p:cNvSpPr/>
            <p:nvPr/>
          </p:nvSpPr>
          <p:spPr>
            <a:xfrm>
              <a:off x="9930134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14CC093-CFC6-1725-590D-B93CB61E19A4}"/>
                </a:ext>
              </a:extLst>
            </p:cNvPr>
            <p:cNvSpPr txBox="1"/>
            <p:nvPr/>
          </p:nvSpPr>
          <p:spPr>
            <a:xfrm>
              <a:off x="102108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T</a:t>
              </a: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91E399A-D345-870F-5FFB-41FC1908E8E4}"/>
                </a:ext>
              </a:extLst>
            </p:cNvPr>
            <p:cNvSpPr/>
            <p:nvPr/>
          </p:nvSpPr>
          <p:spPr>
            <a:xfrm>
              <a:off x="9553867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5F94327D-70E4-5DFA-712A-207E246DC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41592" y="2599975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53770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A86C52-91EF-5705-5C58-261A1D2B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3F036A0-664B-A218-CF91-A4A3FB4A7E20}"/>
              </a:ext>
            </a:extLst>
          </p:cNvPr>
          <p:cNvSpPr txBox="1"/>
          <p:nvPr/>
        </p:nvSpPr>
        <p:spPr>
          <a:xfrm>
            <a:off x="1981200" y="914399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Monument Extended Ultrabold" pitchFamily="2" charset="77"/>
              </a:rPr>
              <a:t>SWOT ANALYS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BD02838-FD6B-CF71-01AE-7B81A6B15BAF}"/>
              </a:ext>
            </a:extLst>
          </p:cNvPr>
          <p:cNvGrpSpPr/>
          <p:nvPr/>
        </p:nvGrpSpPr>
        <p:grpSpPr>
          <a:xfrm>
            <a:off x="1981200" y="-457200"/>
            <a:ext cx="2554514" cy="914399"/>
            <a:chOff x="1981200" y="-457200"/>
            <a:chExt cx="2554514" cy="91439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1D5DEA5C-FA8C-DA6C-FC69-FC1269570783}"/>
                </a:ext>
              </a:extLst>
            </p:cNvPr>
            <p:cNvSpPr/>
            <p:nvPr/>
          </p:nvSpPr>
          <p:spPr>
            <a:xfrm>
              <a:off x="1981200" y="-457200"/>
              <a:ext cx="2554514" cy="914399"/>
            </a:xfrm>
            <a:prstGeom prst="roundRect">
              <a:avLst/>
            </a:pr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C7F744-9E29-814A-9416-DE68352FF45F}"/>
                </a:ext>
              </a:extLst>
            </p:cNvPr>
            <p:cNvSpPr txBox="1"/>
            <p:nvPr/>
          </p:nvSpPr>
          <p:spPr>
            <a:xfrm>
              <a:off x="2335576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76E148E-1F86-6939-1077-5D6C3FF2B763}"/>
              </a:ext>
            </a:extLst>
          </p:cNvPr>
          <p:cNvGrpSpPr/>
          <p:nvPr/>
        </p:nvGrpSpPr>
        <p:grpSpPr>
          <a:xfrm>
            <a:off x="4767943" y="-457200"/>
            <a:ext cx="2554514" cy="914399"/>
            <a:chOff x="4767943" y="-457200"/>
            <a:chExt cx="2554514" cy="91439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85018FA4-F715-B6C1-9BD8-C1E2CDB42097}"/>
                </a:ext>
              </a:extLst>
            </p:cNvPr>
            <p:cNvSpPr/>
            <p:nvPr/>
          </p:nvSpPr>
          <p:spPr>
            <a:xfrm>
              <a:off x="4767943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542146-1073-BFBF-116D-A5ABDF36C003}"/>
                </a:ext>
              </a:extLst>
            </p:cNvPr>
            <p:cNvSpPr txBox="1"/>
            <p:nvPr/>
          </p:nvSpPr>
          <p:spPr>
            <a:xfrm>
              <a:off x="5125291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046D61B-1227-74D0-B5F1-2BB04D6A0DF3}"/>
              </a:ext>
            </a:extLst>
          </p:cNvPr>
          <p:cNvGrpSpPr/>
          <p:nvPr/>
        </p:nvGrpSpPr>
        <p:grpSpPr>
          <a:xfrm>
            <a:off x="7656286" y="-457200"/>
            <a:ext cx="2554514" cy="914399"/>
            <a:chOff x="7656286" y="-457200"/>
            <a:chExt cx="2554514" cy="91439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EFA648D-C8B2-502B-76B6-3A66954EA20B}"/>
                </a:ext>
              </a:extLst>
            </p:cNvPr>
            <p:cNvSpPr/>
            <p:nvPr/>
          </p:nvSpPr>
          <p:spPr>
            <a:xfrm>
              <a:off x="7656286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42B564-D923-1E1D-11D3-3CE8BBC125E0}"/>
                </a:ext>
              </a:extLst>
            </p:cNvPr>
            <p:cNvSpPr txBox="1"/>
            <p:nvPr/>
          </p:nvSpPr>
          <p:spPr>
            <a:xfrm>
              <a:off x="8013634" y="-1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CD12FD4-11F2-F443-1D99-16D39570EC06}"/>
              </a:ext>
            </a:extLst>
          </p:cNvPr>
          <p:cNvGrpSpPr/>
          <p:nvPr/>
        </p:nvGrpSpPr>
        <p:grpSpPr>
          <a:xfrm>
            <a:off x="433331" y="1927952"/>
            <a:ext cx="2588964" cy="3982335"/>
            <a:chOff x="433331" y="1927952"/>
            <a:chExt cx="2588964" cy="3982335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1623436-739F-8D42-BDA7-C07AAF43D851}"/>
                </a:ext>
              </a:extLst>
            </p:cNvPr>
            <p:cNvSpPr/>
            <p:nvPr/>
          </p:nvSpPr>
          <p:spPr>
            <a:xfrm>
              <a:off x="433331" y="1927952"/>
              <a:ext cx="2588964" cy="3503364"/>
            </a:xfrm>
            <a:custGeom>
              <a:avLst/>
              <a:gdLst>
                <a:gd name="connsiteX0" fmla="*/ 1293869 w 2588964"/>
                <a:gd name="connsiteY0" fmla="*/ 274644 h 3503364"/>
                <a:gd name="connsiteX1" fmla="*/ 438631 w 2588964"/>
                <a:gd name="connsiteY1" fmla="*/ 1129882 h 3503364"/>
                <a:gd name="connsiteX2" fmla="*/ 1293869 w 2588964"/>
                <a:gd name="connsiteY2" fmla="*/ 1985120 h 3503364"/>
                <a:gd name="connsiteX3" fmla="*/ 2149107 w 2588964"/>
                <a:gd name="connsiteY3" fmla="*/ 1129882 h 3503364"/>
                <a:gd name="connsiteX4" fmla="*/ 1293869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3869" y="274644"/>
                  </a:moveTo>
                  <a:cubicBezTo>
                    <a:pt x="821534" y="274644"/>
                    <a:pt x="438631" y="657547"/>
                    <a:pt x="438631" y="1129882"/>
                  </a:cubicBezTo>
                  <a:cubicBezTo>
                    <a:pt x="438631" y="1602217"/>
                    <a:pt x="821534" y="1985120"/>
                    <a:pt x="1293869" y="1985120"/>
                  </a:cubicBezTo>
                  <a:cubicBezTo>
                    <a:pt x="1766204" y="1985120"/>
                    <a:pt x="2149107" y="1602217"/>
                    <a:pt x="2149107" y="1129882"/>
                  </a:cubicBezTo>
                  <a:cubicBezTo>
                    <a:pt x="2149107" y="657547"/>
                    <a:pt x="1766204" y="274644"/>
                    <a:pt x="1293869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3EA133E-29A6-D436-56AB-D9352C45D21E}"/>
                </a:ext>
              </a:extLst>
            </p:cNvPr>
            <p:cNvSpPr/>
            <p:nvPr/>
          </p:nvSpPr>
          <p:spPr>
            <a:xfrm>
              <a:off x="1248229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8539BBB-83BA-6BA1-BA7D-17D1A52D7DD3}"/>
                </a:ext>
              </a:extLst>
            </p:cNvPr>
            <p:cNvSpPr txBox="1"/>
            <p:nvPr/>
          </p:nvSpPr>
          <p:spPr>
            <a:xfrm>
              <a:off x="15240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4000" b="1" dirty="0"/>
                <a:t>S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A0979DA7-A0E6-26B1-7BD9-9019F844E2D1}"/>
                </a:ext>
              </a:extLst>
            </p:cNvPr>
            <p:cNvSpPr/>
            <p:nvPr/>
          </p:nvSpPr>
          <p:spPr>
            <a:xfrm>
              <a:off x="871962" y="2215598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4" name="Graphic 63" descr="Body builder with solid fill">
              <a:extLst>
                <a:ext uri="{FF2B5EF4-FFF2-40B4-BE49-F238E27FC236}">
                  <a16:creationId xmlns:a16="http://schemas.microsoft.com/office/drawing/2014/main" id="{561C7488-D61E-E609-D6B6-8A8E29771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0000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9F31F6A-827F-1D09-B0CE-3A0C10FFD6E5}"/>
              </a:ext>
            </a:extLst>
          </p:cNvPr>
          <p:cNvGrpSpPr/>
          <p:nvPr/>
        </p:nvGrpSpPr>
        <p:grpSpPr>
          <a:xfrm>
            <a:off x="12406928" y="1927952"/>
            <a:ext cx="2588964" cy="3982335"/>
            <a:chOff x="3327095" y="1927952"/>
            <a:chExt cx="2588964" cy="398233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661EE68-F52C-4FE3-83EF-349F4D32EE72}"/>
                </a:ext>
              </a:extLst>
            </p:cNvPr>
            <p:cNvSpPr/>
            <p:nvPr/>
          </p:nvSpPr>
          <p:spPr>
            <a:xfrm>
              <a:off x="3327095" y="1927952"/>
              <a:ext cx="2588964" cy="3503364"/>
            </a:xfrm>
            <a:custGeom>
              <a:avLst/>
              <a:gdLst>
                <a:gd name="connsiteX0" fmla="*/ 1294482 w 2588964"/>
                <a:gd name="connsiteY0" fmla="*/ 274644 h 3503364"/>
                <a:gd name="connsiteX1" fmla="*/ 439244 w 2588964"/>
                <a:gd name="connsiteY1" fmla="*/ 1129882 h 3503364"/>
                <a:gd name="connsiteX2" fmla="*/ 1294482 w 2588964"/>
                <a:gd name="connsiteY2" fmla="*/ 1985120 h 3503364"/>
                <a:gd name="connsiteX3" fmla="*/ 2149720 w 2588964"/>
                <a:gd name="connsiteY3" fmla="*/ 1129882 h 3503364"/>
                <a:gd name="connsiteX4" fmla="*/ 1294482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4482" y="274644"/>
                  </a:moveTo>
                  <a:cubicBezTo>
                    <a:pt x="822147" y="274644"/>
                    <a:pt x="439244" y="657547"/>
                    <a:pt x="439244" y="1129882"/>
                  </a:cubicBezTo>
                  <a:cubicBezTo>
                    <a:pt x="439244" y="1602217"/>
                    <a:pt x="822147" y="1985120"/>
                    <a:pt x="1294482" y="1985120"/>
                  </a:cubicBezTo>
                  <a:cubicBezTo>
                    <a:pt x="1766817" y="1985120"/>
                    <a:pt x="2149720" y="1602217"/>
                    <a:pt x="2149720" y="1129882"/>
                  </a:cubicBezTo>
                  <a:cubicBezTo>
                    <a:pt x="2149720" y="657547"/>
                    <a:pt x="1766817" y="274644"/>
                    <a:pt x="1294482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18ABFF9-4114-B5C2-FB22-BED93913A2E7}"/>
                </a:ext>
              </a:extLst>
            </p:cNvPr>
            <p:cNvSpPr/>
            <p:nvPr/>
          </p:nvSpPr>
          <p:spPr>
            <a:xfrm>
              <a:off x="4056743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15A4044-9940-FF81-97F7-87CF5C512E6F}"/>
                </a:ext>
              </a:extLst>
            </p:cNvPr>
            <p:cNvSpPr txBox="1"/>
            <p:nvPr/>
          </p:nvSpPr>
          <p:spPr>
            <a:xfrm>
              <a:off x="4332514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W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72FF8FE6-3E68-7B33-CEED-04C4BD81FFA4}"/>
                </a:ext>
              </a:extLst>
            </p:cNvPr>
            <p:cNvSpPr/>
            <p:nvPr/>
          </p:nvSpPr>
          <p:spPr>
            <a:xfrm>
              <a:off x="3766339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6" name="Graphic 65" descr="Low Vision with solid fill">
              <a:extLst>
                <a:ext uri="{FF2B5EF4-FFF2-40B4-BE49-F238E27FC236}">
                  <a16:creationId xmlns:a16="http://schemas.microsoft.com/office/drawing/2014/main" id="{AC6C6521-9DCA-549F-13C5-854C1680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9351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8610677-7C8B-B13E-D550-45842FF11080}"/>
              </a:ext>
            </a:extLst>
          </p:cNvPr>
          <p:cNvGrpSpPr/>
          <p:nvPr/>
        </p:nvGrpSpPr>
        <p:grpSpPr>
          <a:xfrm>
            <a:off x="15300692" y="1927952"/>
            <a:ext cx="2588964" cy="3982335"/>
            <a:chOff x="6220859" y="1927952"/>
            <a:chExt cx="2588964" cy="3982335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385D9D3F-48C8-9DCA-DA08-E0A70DC8AC50}"/>
                </a:ext>
              </a:extLst>
            </p:cNvPr>
            <p:cNvSpPr/>
            <p:nvPr/>
          </p:nvSpPr>
          <p:spPr>
            <a:xfrm>
              <a:off x="6220859" y="1927952"/>
              <a:ext cx="2588964" cy="3503364"/>
            </a:xfrm>
            <a:custGeom>
              <a:avLst/>
              <a:gdLst>
                <a:gd name="connsiteX0" fmla="*/ 1295095 w 2588964"/>
                <a:gd name="connsiteY0" fmla="*/ 274644 h 3503364"/>
                <a:gd name="connsiteX1" fmla="*/ 439857 w 2588964"/>
                <a:gd name="connsiteY1" fmla="*/ 1129882 h 3503364"/>
                <a:gd name="connsiteX2" fmla="*/ 1295095 w 2588964"/>
                <a:gd name="connsiteY2" fmla="*/ 1985120 h 3503364"/>
                <a:gd name="connsiteX3" fmla="*/ 2150333 w 2588964"/>
                <a:gd name="connsiteY3" fmla="*/ 1129882 h 3503364"/>
                <a:gd name="connsiteX4" fmla="*/ 1295095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095" y="274644"/>
                  </a:moveTo>
                  <a:cubicBezTo>
                    <a:pt x="822760" y="274644"/>
                    <a:pt x="439857" y="657547"/>
                    <a:pt x="439857" y="1129882"/>
                  </a:cubicBezTo>
                  <a:cubicBezTo>
                    <a:pt x="439857" y="1602217"/>
                    <a:pt x="822760" y="1985120"/>
                    <a:pt x="1295095" y="1985120"/>
                  </a:cubicBezTo>
                  <a:cubicBezTo>
                    <a:pt x="1767430" y="1985120"/>
                    <a:pt x="2150333" y="1602217"/>
                    <a:pt x="2150333" y="1129882"/>
                  </a:cubicBezTo>
                  <a:cubicBezTo>
                    <a:pt x="2150333" y="657547"/>
                    <a:pt x="1767430" y="274644"/>
                    <a:pt x="1295095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9D39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598B56-C814-21BF-2F20-85CB7F1A4B01}"/>
                </a:ext>
              </a:extLst>
            </p:cNvPr>
            <p:cNvSpPr/>
            <p:nvPr/>
          </p:nvSpPr>
          <p:spPr>
            <a:xfrm>
              <a:off x="7036370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CAC649-DB91-B7DF-A6E9-74E4E7B08327}"/>
                </a:ext>
              </a:extLst>
            </p:cNvPr>
            <p:cNvSpPr txBox="1"/>
            <p:nvPr/>
          </p:nvSpPr>
          <p:spPr>
            <a:xfrm>
              <a:off x="7312141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O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F4715EE-128D-2A50-952B-3A7982AB2B4B}"/>
                </a:ext>
              </a:extLst>
            </p:cNvPr>
            <p:cNvSpPr/>
            <p:nvPr/>
          </p:nvSpPr>
          <p:spPr>
            <a:xfrm>
              <a:off x="6660103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8" name="Graphic 67" descr="Lightbulb with solid fill">
              <a:extLst>
                <a:ext uri="{FF2B5EF4-FFF2-40B4-BE49-F238E27FC236}">
                  <a16:creationId xmlns:a16="http://schemas.microsoft.com/office/drawing/2014/main" id="{0321A061-4145-3D3E-3736-8C970E71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58141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B5607BF-6409-6067-D81A-4737ECE00E9A}"/>
              </a:ext>
            </a:extLst>
          </p:cNvPr>
          <p:cNvGrpSpPr/>
          <p:nvPr/>
        </p:nvGrpSpPr>
        <p:grpSpPr>
          <a:xfrm>
            <a:off x="18194456" y="1927952"/>
            <a:ext cx="2588964" cy="3982335"/>
            <a:chOff x="9114623" y="1927952"/>
            <a:chExt cx="2588964" cy="3982335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35A12B77-18C0-28D1-E165-997AFB8FA711}"/>
                </a:ext>
              </a:extLst>
            </p:cNvPr>
            <p:cNvSpPr/>
            <p:nvPr/>
          </p:nvSpPr>
          <p:spPr>
            <a:xfrm>
              <a:off x="9114623" y="1927952"/>
              <a:ext cx="2588964" cy="3503364"/>
            </a:xfrm>
            <a:custGeom>
              <a:avLst/>
              <a:gdLst>
                <a:gd name="connsiteX0" fmla="*/ 1295708 w 2588964"/>
                <a:gd name="connsiteY0" fmla="*/ 274644 h 3503364"/>
                <a:gd name="connsiteX1" fmla="*/ 440470 w 2588964"/>
                <a:gd name="connsiteY1" fmla="*/ 1129882 h 3503364"/>
                <a:gd name="connsiteX2" fmla="*/ 1295708 w 2588964"/>
                <a:gd name="connsiteY2" fmla="*/ 1985120 h 3503364"/>
                <a:gd name="connsiteX3" fmla="*/ 2150946 w 2588964"/>
                <a:gd name="connsiteY3" fmla="*/ 1129882 h 3503364"/>
                <a:gd name="connsiteX4" fmla="*/ 1295708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708" y="274644"/>
                  </a:moveTo>
                  <a:cubicBezTo>
                    <a:pt x="823373" y="274644"/>
                    <a:pt x="440470" y="657547"/>
                    <a:pt x="440470" y="1129882"/>
                  </a:cubicBezTo>
                  <a:cubicBezTo>
                    <a:pt x="440470" y="1602217"/>
                    <a:pt x="823373" y="1985120"/>
                    <a:pt x="1295708" y="1985120"/>
                  </a:cubicBezTo>
                  <a:cubicBezTo>
                    <a:pt x="1768043" y="1985120"/>
                    <a:pt x="2150946" y="1602217"/>
                    <a:pt x="2150946" y="1129882"/>
                  </a:cubicBezTo>
                  <a:cubicBezTo>
                    <a:pt x="2150946" y="657547"/>
                    <a:pt x="1768043" y="274644"/>
                    <a:pt x="1295708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002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1E1DFC7-0FD1-3E4B-8E3C-83FA575AC9E8}"/>
                </a:ext>
              </a:extLst>
            </p:cNvPr>
            <p:cNvSpPr/>
            <p:nvPr/>
          </p:nvSpPr>
          <p:spPr>
            <a:xfrm>
              <a:off x="9930134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2F152C-94AA-42F8-1005-4AF61A18A6CF}"/>
                </a:ext>
              </a:extLst>
            </p:cNvPr>
            <p:cNvSpPr txBox="1"/>
            <p:nvPr/>
          </p:nvSpPr>
          <p:spPr>
            <a:xfrm>
              <a:off x="102108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T</a:t>
              </a: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C26BDD6D-A997-5EBA-78DD-9D346B972857}"/>
                </a:ext>
              </a:extLst>
            </p:cNvPr>
            <p:cNvSpPr/>
            <p:nvPr/>
          </p:nvSpPr>
          <p:spPr>
            <a:xfrm>
              <a:off x="9553867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6A2A2E0C-0E6B-28C9-C51B-5801A5D78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41592" y="2599975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CF5B1F7-D7C8-DB9F-D3C3-6584633CB89F}"/>
              </a:ext>
            </a:extLst>
          </p:cNvPr>
          <p:cNvSpPr txBox="1"/>
          <p:nvPr/>
        </p:nvSpPr>
        <p:spPr>
          <a:xfrm>
            <a:off x="3276847" y="2125362"/>
            <a:ext cx="5967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latin typeface="REM" pitchFamily="2" charset="77"/>
                <a:cs typeface="REM" pitchFamily="2" charset="77"/>
              </a:rPr>
              <a:t>Khả năng mở rộng</a:t>
            </a:r>
          </a:p>
          <a:p>
            <a:endParaRPr lang="en-VN" sz="2800" dirty="0">
              <a:latin typeface="REM" pitchFamily="2" charset="77"/>
              <a:cs typeface="REM" pitchFamily="2" charset="77"/>
            </a:endParaRPr>
          </a:p>
          <a:p>
            <a:r>
              <a:rPr lang="vi-VN" sz="2800" dirty="0">
                <a:latin typeface="REM" pitchFamily="2" charset="77"/>
                <a:cs typeface="REM" pitchFamily="2" charset="77"/>
              </a:rPr>
              <a:t>Ý tưởng độc đáo &amp; có giá trị </a:t>
            </a:r>
          </a:p>
          <a:p>
            <a:endParaRPr lang="en-VN" sz="2800" dirty="0">
              <a:latin typeface="REM" pitchFamily="2" charset="77"/>
              <a:cs typeface="REM" pitchFamily="2" charset="77"/>
            </a:endParaRPr>
          </a:p>
          <a:p>
            <a:r>
              <a:rPr lang="en-US" sz="2800" dirty="0" err="1">
                <a:latin typeface="REM" pitchFamily="2" charset="77"/>
                <a:cs typeface="REM" pitchFamily="2" charset="77"/>
              </a:rPr>
              <a:t>Tiềm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năng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tiếp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cận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lớn</a:t>
            </a:r>
            <a:endParaRPr lang="en-US" sz="2800" dirty="0">
              <a:latin typeface="REM" pitchFamily="2" charset="77"/>
              <a:cs typeface="REM" pitchFamily="2" charset="77"/>
            </a:endParaRPr>
          </a:p>
          <a:p>
            <a:endParaRPr lang="en-VN" sz="2800" dirty="0">
              <a:latin typeface="REM" pitchFamily="2" charset="77"/>
              <a:cs typeface="REM" pitchFamily="2" charset="77"/>
            </a:endParaRPr>
          </a:p>
          <a:p>
            <a:r>
              <a:rPr lang="vi-VN" sz="2800" dirty="0">
                <a:latin typeface="REM" pitchFamily="2" charset="77"/>
                <a:cs typeface="REM" pitchFamily="2" charset="77"/>
              </a:rPr>
              <a:t>Tiết kiệm chi phí cho người dùng</a:t>
            </a:r>
            <a:endParaRPr lang="en-VN" sz="2800" dirty="0">
              <a:latin typeface="REM" pitchFamily="2" charset="77"/>
              <a:cs typeface="RE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39302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3B199-7DD0-A924-B752-85CCCC9DB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9D4CEA8-19A7-67E0-CF53-1EE58F0E506E}"/>
              </a:ext>
            </a:extLst>
          </p:cNvPr>
          <p:cNvSpPr txBox="1"/>
          <p:nvPr/>
        </p:nvSpPr>
        <p:spPr>
          <a:xfrm>
            <a:off x="1981200" y="914399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Monument Extended Ultrabold" pitchFamily="2" charset="77"/>
              </a:rPr>
              <a:t>SWOT ANALYS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A9F650C-3B50-BD66-92F4-FBEF64D4D5BF}"/>
              </a:ext>
            </a:extLst>
          </p:cNvPr>
          <p:cNvGrpSpPr/>
          <p:nvPr/>
        </p:nvGrpSpPr>
        <p:grpSpPr>
          <a:xfrm>
            <a:off x="1981200" y="-457200"/>
            <a:ext cx="2554514" cy="914399"/>
            <a:chOff x="1981200" y="-457200"/>
            <a:chExt cx="2554514" cy="91439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71C5818-7189-985B-FEB1-E2B5968AC97D}"/>
                </a:ext>
              </a:extLst>
            </p:cNvPr>
            <p:cNvSpPr/>
            <p:nvPr/>
          </p:nvSpPr>
          <p:spPr>
            <a:xfrm>
              <a:off x="1981200" y="-457200"/>
              <a:ext cx="2554514" cy="914399"/>
            </a:xfrm>
            <a:prstGeom prst="roundRect">
              <a:avLst/>
            </a:pr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9EF640-1244-7F57-7C53-B6C3D583D35C}"/>
                </a:ext>
              </a:extLst>
            </p:cNvPr>
            <p:cNvSpPr txBox="1"/>
            <p:nvPr/>
          </p:nvSpPr>
          <p:spPr>
            <a:xfrm>
              <a:off x="2335576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0529BDD-9A9E-3067-DA21-84D2C4BB2169}"/>
              </a:ext>
            </a:extLst>
          </p:cNvPr>
          <p:cNvGrpSpPr/>
          <p:nvPr/>
        </p:nvGrpSpPr>
        <p:grpSpPr>
          <a:xfrm>
            <a:off x="4767943" y="-457200"/>
            <a:ext cx="2554514" cy="914399"/>
            <a:chOff x="4767943" y="-457200"/>
            <a:chExt cx="2554514" cy="91439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267216B-685A-6DB9-F197-F279EED02812}"/>
                </a:ext>
              </a:extLst>
            </p:cNvPr>
            <p:cNvSpPr/>
            <p:nvPr/>
          </p:nvSpPr>
          <p:spPr>
            <a:xfrm>
              <a:off x="4767943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D53C91-75F8-6C0E-6528-5A12971C7241}"/>
                </a:ext>
              </a:extLst>
            </p:cNvPr>
            <p:cNvSpPr txBox="1"/>
            <p:nvPr/>
          </p:nvSpPr>
          <p:spPr>
            <a:xfrm>
              <a:off x="5125291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52B7593-B398-FF15-F4E8-956BCB1822EC}"/>
              </a:ext>
            </a:extLst>
          </p:cNvPr>
          <p:cNvGrpSpPr/>
          <p:nvPr/>
        </p:nvGrpSpPr>
        <p:grpSpPr>
          <a:xfrm>
            <a:off x="7656286" y="-457200"/>
            <a:ext cx="2554514" cy="914399"/>
            <a:chOff x="7656286" y="-457200"/>
            <a:chExt cx="2554514" cy="91439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CE0FD05-90FF-3E6A-6613-622A6B954BA5}"/>
                </a:ext>
              </a:extLst>
            </p:cNvPr>
            <p:cNvSpPr/>
            <p:nvPr/>
          </p:nvSpPr>
          <p:spPr>
            <a:xfrm>
              <a:off x="7656286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3C698A-1B7D-1451-16FA-4A5E5F49B435}"/>
                </a:ext>
              </a:extLst>
            </p:cNvPr>
            <p:cNvSpPr txBox="1"/>
            <p:nvPr/>
          </p:nvSpPr>
          <p:spPr>
            <a:xfrm>
              <a:off x="8013634" y="-1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7D61EAE-D450-EBF1-D75B-91C1E848E6BB}"/>
              </a:ext>
            </a:extLst>
          </p:cNvPr>
          <p:cNvGrpSpPr/>
          <p:nvPr/>
        </p:nvGrpSpPr>
        <p:grpSpPr>
          <a:xfrm>
            <a:off x="-9517949" y="1927952"/>
            <a:ext cx="2588964" cy="3982335"/>
            <a:chOff x="433331" y="1927952"/>
            <a:chExt cx="2588964" cy="3982335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25B2D21-CF5A-3627-8439-C8DAC62CE200}"/>
                </a:ext>
              </a:extLst>
            </p:cNvPr>
            <p:cNvSpPr/>
            <p:nvPr/>
          </p:nvSpPr>
          <p:spPr>
            <a:xfrm>
              <a:off x="433331" y="1927952"/>
              <a:ext cx="2588964" cy="3503364"/>
            </a:xfrm>
            <a:custGeom>
              <a:avLst/>
              <a:gdLst>
                <a:gd name="connsiteX0" fmla="*/ 1293869 w 2588964"/>
                <a:gd name="connsiteY0" fmla="*/ 274644 h 3503364"/>
                <a:gd name="connsiteX1" fmla="*/ 438631 w 2588964"/>
                <a:gd name="connsiteY1" fmla="*/ 1129882 h 3503364"/>
                <a:gd name="connsiteX2" fmla="*/ 1293869 w 2588964"/>
                <a:gd name="connsiteY2" fmla="*/ 1985120 h 3503364"/>
                <a:gd name="connsiteX3" fmla="*/ 2149107 w 2588964"/>
                <a:gd name="connsiteY3" fmla="*/ 1129882 h 3503364"/>
                <a:gd name="connsiteX4" fmla="*/ 1293869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3869" y="274644"/>
                  </a:moveTo>
                  <a:cubicBezTo>
                    <a:pt x="821534" y="274644"/>
                    <a:pt x="438631" y="657547"/>
                    <a:pt x="438631" y="1129882"/>
                  </a:cubicBezTo>
                  <a:cubicBezTo>
                    <a:pt x="438631" y="1602217"/>
                    <a:pt x="821534" y="1985120"/>
                    <a:pt x="1293869" y="1985120"/>
                  </a:cubicBezTo>
                  <a:cubicBezTo>
                    <a:pt x="1766204" y="1985120"/>
                    <a:pt x="2149107" y="1602217"/>
                    <a:pt x="2149107" y="1129882"/>
                  </a:cubicBezTo>
                  <a:cubicBezTo>
                    <a:pt x="2149107" y="657547"/>
                    <a:pt x="1766204" y="274644"/>
                    <a:pt x="1293869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A0551D-CC9C-5398-AB17-0E77143607E6}"/>
                </a:ext>
              </a:extLst>
            </p:cNvPr>
            <p:cNvSpPr/>
            <p:nvPr/>
          </p:nvSpPr>
          <p:spPr>
            <a:xfrm>
              <a:off x="1248229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CA06217-0535-5026-9BA6-8702FDF52DA4}"/>
                </a:ext>
              </a:extLst>
            </p:cNvPr>
            <p:cNvSpPr txBox="1"/>
            <p:nvPr/>
          </p:nvSpPr>
          <p:spPr>
            <a:xfrm>
              <a:off x="15240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4000" b="1" dirty="0"/>
                <a:t>S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F8DA483-D0A1-44A6-F02B-D775FD21DB1B}"/>
                </a:ext>
              </a:extLst>
            </p:cNvPr>
            <p:cNvSpPr/>
            <p:nvPr/>
          </p:nvSpPr>
          <p:spPr>
            <a:xfrm>
              <a:off x="871962" y="2215598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4" name="Graphic 63" descr="Body builder with solid fill">
              <a:extLst>
                <a:ext uri="{FF2B5EF4-FFF2-40B4-BE49-F238E27FC236}">
                  <a16:creationId xmlns:a16="http://schemas.microsoft.com/office/drawing/2014/main" id="{37917F28-5ABB-CFB3-8A65-7D58B06EF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0000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83BFBDF-C0C2-5F5D-AE49-6ED54E1D3C5F}"/>
              </a:ext>
            </a:extLst>
          </p:cNvPr>
          <p:cNvGrpSpPr/>
          <p:nvPr/>
        </p:nvGrpSpPr>
        <p:grpSpPr>
          <a:xfrm>
            <a:off x="666520" y="1927952"/>
            <a:ext cx="2588964" cy="3982335"/>
            <a:chOff x="3327095" y="1927952"/>
            <a:chExt cx="2588964" cy="398233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DF79FC9F-7F1B-D6B9-A336-6DD5F09153FD}"/>
                </a:ext>
              </a:extLst>
            </p:cNvPr>
            <p:cNvSpPr/>
            <p:nvPr/>
          </p:nvSpPr>
          <p:spPr>
            <a:xfrm>
              <a:off x="3327095" y="1927952"/>
              <a:ext cx="2588964" cy="3503364"/>
            </a:xfrm>
            <a:custGeom>
              <a:avLst/>
              <a:gdLst>
                <a:gd name="connsiteX0" fmla="*/ 1294482 w 2588964"/>
                <a:gd name="connsiteY0" fmla="*/ 274644 h 3503364"/>
                <a:gd name="connsiteX1" fmla="*/ 439244 w 2588964"/>
                <a:gd name="connsiteY1" fmla="*/ 1129882 h 3503364"/>
                <a:gd name="connsiteX2" fmla="*/ 1294482 w 2588964"/>
                <a:gd name="connsiteY2" fmla="*/ 1985120 h 3503364"/>
                <a:gd name="connsiteX3" fmla="*/ 2149720 w 2588964"/>
                <a:gd name="connsiteY3" fmla="*/ 1129882 h 3503364"/>
                <a:gd name="connsiteX4" fmla="*/ 1294482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4482" y="274644"/>
                  </a:moveTo>
                  <a:cubicBezTo>
                    <a:pt x="822147" y="274644"/>
                    <a:pt x="439244" y="657547"/>
                    <a:pt x="439244" y="1129882"/>
                  </a:cubicBezTo>
                  <a:cubicBezTo>
                    <a:pt x="439244" y="1602217"/>
                    <a:pt x="822147" y="1985120"/>
                    <a:pt x="1294482" y="1985120"/>
                  </a:cubicBezTo>
                  <a:cubicBezTo>
                    <a:pt x="1766817" y="1985120"/>
                    <a:pt x="2149720" y="1602217"/>
                    <a:pt x="2149720" y="1129882"/>
                  </a:cubicBezTo>
                  <a:cubicBezTo>
                    <a:pt x="2149720" y="657547"/>
                    <a:pt x="1766817" y="274644"/>
                    <a:pt x="1294482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044505-C344-4EA5-9541-4CC72D04518F}"/>
                </a:ext>
              </a:extLst>
            </p:cNvPr>
            <p:cNvSpPr/>
            <p:nvPr/>
          </p:nvSpPr>
          <p:spPr>
            <a:xfrm>
              <a:off x="4056743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86A084E-8C1B-72D1-3ACB-892405F55EB4}"/>
                </a:ext>
              </a:extLst>
            </p:cNvPr>
            <p:cNvSpPr txBox="1"/>
            <p:nvPr/>
          </p:nvSpPr>
          <p:spPr>
            <a:xfrm>
              <a:off x="4332514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W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BC42011-9096-54FA-3A38-F81D97B41A28}"/>
                </a:ext>
              </a:extLst>
            </p:cNvPr>
            <p:cNvSpPr/>
            <p:nvPr/>
          </p:nvSpPr>
          <p:spPr>
            <a:xfrm>
              <a:off x="3766339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6" name="Graphic 65" descr="Low Vision with solid fill">
              <a:extLst>
                <a:ext uri="{FF2B5EF4-FFF2-40B4-BE49-F238E27FC236}">
                  <a16:creationId xmlns:a16="http://schemas.microsoft.com/office/drawing/2014/main" id="{EA9DEF44-5E40-C6B8-EB6C-0031937750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9351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6A6E536-C681-83EC-31EA-0DADAAF6211B}"/>
              </a:ext>
            </a:extLst>
          </p:cNvPr>
          <p:cNvGrpSpPr/>
          <p:nvPr/>
        </p:nvGrpSpPr>
        <p:grpSpPr>
          <a:xfrm>
            <a:off x="15300692" y="1927952"/>
            <a:ext cx="2588964" cy="3982335"/>
            <a:chOff x="6220859" y="1927952"/>
            <a:chExt cx="2588964" cy="3982335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0DE80F0-BF58-6A44-01E5-A7EF583FAE47}"/>
                </a:ext>
              </a:extLst>
            </p:cNvPr>
            <p:cNvSpPr/>
            <p:nvPr/>
          </p:nvSpPr>
          <p:spPr>
            <a:xfrm>
              <a:off x="6220859" y="1927952"/>
              <a:ext cx="2588964" cy="3503364"/>
            </a:xfrm>
            <a:custGeom>
              <a:avLst/>
              <a:gdLst>
                <a:gd name="connsiteX0" fmla="*/ 1295095 w 2588964"/>
                <a:gd name="connsiteY0" fmla="*/ 274644 h 3503364"/>
                <a:gd name="connsiteX1" fmla="*/ 439857 w 2588964"/>
                <a:gd name="connsiteY1" fmla="*/ 1129882 h 3503364"/>
                <a:gd name="connsiteX2" fmla="*/ 1295095 w 2588964"/>
                <a:gd name="connsiteY2" fmla="*/ 1985120 h 3503364"/>
                <a:gd name="connsiteX3" fmla="*/ 2150333 w 2588964"/>
                <a:gd name="connsiteY3" fmla="*/ 1129882 h 3503364"/>
                <a:gd name="connsiteX4" fmla="*/ 1295095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095" y="274644"/>
                  </a:moveTo>
                  <a:cubicBezTo>
                    <a:pt x="822760" y="274644"/>
                    <a:pt x="439857" y="657547"/>
                    <a:pt x="439857" y="1129882"/>
                  </a:cubicBezTo>
                  <a:cubicBezTo>
                    <a:pt x="439857" y="1602217"/>
                    <a:pt x="822760" y="1985120"/>
                    <a:pt x="1295095" y="1985120"/>
                  </a:cubicBezTo>
                  <a:cubicBezTo>
                    <a:pt x="1767430" y="1985120"/>
                    <a:pt x="2150333" y="1602217"/>
                    <a:pt x="2150333" y="1129882"/>
                  </a:cubicBezTo>
                  <a:cubicBezTo>
                    <a:pt x="2150333" y="657547"/>
                    <a:pt x="1767430" y="274644"/>
                    <a:pt x="1295095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9D39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5493B88-F8B1-844A-DF31-A37D701FC0CD}"/>
                </a:ext>
              </a:extLst>
            </p:cNvPr>
            <p:cNvSpPr/>
            <p:nvPr/>
          </p:nvSpPr>
          <p:spPr>
            <a:xfrm>
              <a:off x="7036370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EB81AEA-2C36-0563-F136-94535BDE4E39}"/>
                </a:ext>
              </a:extLst>
            </p:cNvPr>
            <p:cNvSpPr txBox="1"/>
            <p:nvPr/>
          </p:nvSpPr>
          <p:spPr>
            <a:xfrm>
              <a:off x="7312141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O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21DF518C-49F5-4F07-8F8D-1C8585127171}"/>
                </a:ext>
              </a:extLst>
            </p:cNvPr>
            <p:cNvSpPr/>
            <p:nvPr/>
          </p:nvSpPr>
          <p:spPr>
            <a:xfrm>
              <a:off x="6660103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8" name="Graphic 67" descr="Lightbulb with solid fill">
              <a:extLst>
                <a:ext uri="{FF2B5EF4-FFF2-40B4-BE49-F238E27FC236}">
                  <a16:creationId xmlns:a16="http://schemas.microsoft.com/office/drawing/2014/main" id="{F04285DD-84EA-EF59-0429-F4AAC372BE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58141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5D79C6-1B5E-84E2-34E9-50F7A8E4C4D7}"/>
              </a:ext>
            </a:extLst>
          </p:cNvPr>
          <p:cNvGrpSpPr/>
          <p:nvPr/>
        </p:nvGrpSpPr>
        <p:grpSpPr>
          <a:xfrm>
            <a:off x="18194456" y="1927952"/>
            <a:ext cx="2588964" cy="3982335"/>
            <a:chOff x="9114623" y="1927952"/>
            <a:chExt cx="2588964" cy="3982335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A353AA7-5CF9-1E85-C7AE-40E4360E4032}"/>
                </a:ext>
              </a:extLst>
            </p:cNvPr>
            <p:cNvSpPr/>
            <p:nvPr/>
          </p:nvSpPr>
          <p:spPr>
            <a:xfrm>
              <a:off x="9114623" y="1927952"/>
              <a:ext cx="2588964" cy="3503364"/>
            </a:xfrm>
            <a:custGeom>
              <a:avLst/>
              <a:gdLst>
                <a:gd name="connsiteX0" fmla="*/ 1295708 w 2588964"/>
                <a:gd name="connsiteY0" fmla="*/ 274644 h 3503364"/>
                <a:gd name="connsiteX1" fmla="*/ 440470 w 2588964"/>
                <a:gd name="connsiteY1" fmla="*/ 1129882 h 3503364"/>
                <a:gd name="connsiteX2" fmla="*/ 1295708 w 2588964"/>
                <a:gd name="connsiteY2" fmla="*/ 1985120 h 3503364"/>
                <a:gd name="connsiteX3" fmla="*/ 2150946 w 2588964"/>
                <a:gd name="connsiteY3" fmla="*/ 1129882 h 3503364"/>
                <a:gd name="connsiteX4" fmla="*/ 1295708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708" y="274644"/>
                  </a:moveTo>
                  <a:cubicBezTo>
                    <a:pt x="823373" y="274644"/>
                    <a:pt x="440470" y="657547"/>
                    <a:pt x="440470" y="1129882"/>
                  </a:cubicBezTo>
                  <a:cubicBezTo>
                    <a:pt x="440470" y="1602217"/>
                    <a:pt x="823373" y="1985120"/>
                    <a:pt x="1295708" y="1985120"/>
                  </a:cubicBezTo>
                  <a:cubicBezTo>
                    <a:pt x="1768043" y="1985120"/>
                    <a:pt x="2150946" y="1602217"/>
                    <a:pt x="2150946" y="1129882"/>
                  </a:cubicBezTo>
                  <a:cubicBezTo>
                    <a:pt x="2150946" y="657547"/>
                    <a:pt x="1768043" y="274644"/>
                    <a:pt x="1295708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002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17DDE14-0943-C1D7-A818-BBD6F9EF2ECF}"/>
                </a:ext>
              </a:extLst>
            </p:cNvPr>
            <p:cNvSpPr/>
            <p:nvPr/>
          </p:nvSpPr>
          <p:spPr>
            <a:xfrm>
              <a:off x="9930134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0849584-6FFA-69A5-9CB6-2653B23BA3F3}"/>
                </a:ext>
              </a:extLst>
            </p:cNvPr>
            <p:cNvSpPr txBox="1"/>
            <p:nvPr/>
          </p:nvSpPr>
          <p:spPr>
            <a:xfrm>
              <a:off x="102108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T</a:t>
              </a: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5C1972E6-61EF-64BA-1100-C588BE67CDAC}"/>
                </a:ext>
              </a:extLst>
            </p:cNvPr>
            <p:cNvSpPr/>
            <p:nvPr/>
          </p:nvSpPr>
          <p:spPr>
            <a:xfrm>
              <a:off x="9553867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DE57BF5F-2BBC-9835-A649-6F2E089C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41592" y="2599975"/>
              <a:ext cx="914400" cy="91440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07773F-34AB-1E6D-D2A7-26F21A891230}"/>
              </a:ext>
            </a:extLst>
          </p:cNvPr>
          <p:cNvSpPr txBox="1"/>
          <p:nvPr/>
        </p:nvSpPr>
        <p:spPr>
          <a:xfrm>
            <a:off x="-6674433" y="2125362"/>
            <a:ext cx="596766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dirty="0">
                <a:latin typeface="REM" pitchFamily="2" charset="77"/>
                <a:cs typeface="REM" pitchFamily="2" charset="77"/>
              </a:rPr>
              <a:t>Khả năng mở rộng</a:t>
            </a:r>
          </a:p>
          <a:p>
            <a:endParaRPr lang="en-VN" sz="2800" dirty="0">
              <a:latin typeface="REM" pitchFamily="2" charset="77"/>
              <a:cs typeface="REM" pitchFamily="2" charset="77"/>
            </a:endParaRPr>
          </a:p>
          <a:p>
            <a:r>
              <a:rPr lang="vi-VN" sz="2800" dirty="0">
                <a:latin typeface="REM" pitchFamily="2" charset="77"/>
                <a:cs typeface="REM" pitchFamily="2" charset="77"/>
              </a:rPr>
              <a:t>Ý tưởng độc đáo &amp; có giá trị </a:t>
            </a:r>
          </a:p>
          <a:p>
            <a:endParaRPr lang="en-VN" sz="2800" dirty="0">
              <a:latin typeface="REM" pitchFamily="2" charset="77"/>
              <a:cs typeface="REM" pitchFamily="2" charset="77"/>
            </a:endParaRPr>
          </a:p>
          <a:p>
            <a:r>
              <a:rPr lang="en-US" sz="2800" dirty="0" err="1">
                <a:latin typeface="REM" pitchFamily="2" charset="77"/>
                <a:cs typeface="REM" pitchFamily="2" charset="77"/>
              </a:rPr>
              <a:t>Tiềm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năng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tiếp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cận</a:t>
            </a:r>
            <a:r>
              <a:rPr lang="en-US" sz="2800" dirty="0">
                <a:latin typeface="REM" pitchFamily="2" charset="77"/>
                <a:cs typeface="REM" pitchFamily="2" charset="77"/>
              </a:rPr>
              <a:t> </a:t>
            </a:r>
            <a:r>
              <a:rPr lang="en-US" sz="2800" dirty="0" err="1">
                <a:latin typeface="REM" pitchFamily="2" charset="77"/>
                <a:cs typeface="REM" pitchFamily="2" charset="77"/>
              </a:rPr>
              <a:t>lớn</a:t>
            </a:r>
            <a:endParaRPr lang="en-US" sz="2800" dirty="0">
              <a:latin typeface="REM" pitchFamily="2" charset="77"/>
              <a:cs typeface="REM" pitchFamily="2" charset="77"/>
            </a:endParaRPr>
          </a:p>
          <a:p>
            <a:endParaRPr lang="en-VN" sz="2800" dirty="0">
              <a:latin typeface="REM" pitchFamily="2" charset="77"/>
              <a:cs typeface="REM" pitchFamily="2" charset="77"/>
            </a:endParaRPr>
          </a:p>
          <a:p>
            <a:r>
              <a:rPr lang="vi-VN" sz="2800" dirty="0">
                <a:latin typeface="REM" pitchFamily="2" charset="77"/>
                <a:cs typeface="REM" pitchFamily="2" charset="77"/>
              </a:rPr>
              <a:t>Tiết kiệm chi phí cho người dùng-</a:t>
            </a:r>
            <a:endParaRPr lang="en-VN" sz="2800" dirty="0">
              <a:latin typeface="REM" pitchFamily="2" charset="77"/>
              <a:cs typeface="REM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4765BD-3A3A-BD01-BBE0-3040F1C7A3C9}"/>
              </a:ext>
            </a:extLst>
          </p:cNvPr>
          <p:cNvSpPr txBox="1"/>
          <p:nvPr/>
        </p:nvSpPr>
        <p:spPr>
          <a:xfrm>
            <a:off x="3653522" y="2408003"/>
            <a:ext cx="5967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Độ</a:t>
            </a:r>
            <a:r>
              <a:rPr lang="en-US" sz="2800" dirty="0"/>
              <a:t> </a:t>
            </a:r>
            <a:r>
              <a:rPr lang="en-US" sz="2800" dirty="0" err="1"/>
              <a:t>chính</a:t>
            </a:r>
            <a:r>
              <a:rPr lang="en-US" sz="2800" dirty="0"/>
              <a:t> </a:t>
            </a:r>
            <a:r>
              <a:rPr lang="en-US" sz="2800" dirty="0" err="1"/>
              <a:t>xác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AI</a:t>
            </a:r>
          </a:p>
          <a:p>
            <a:endParaRPr lang="en-US" sz="2800" dirty="0">
              <a:latin typeface="REM" pitchFamily="2" charset="77"/>
              <a:cs typeface="REM" pitchFamily="2" charset="77"/>
            </a:endParaRPr>
          </a:p>
          <a:p>
            <a:r>
              <a:rPr lang="en-US" sz="2800" dirty="0" err="1"/>
              <a:t>Cần</a:t>
            </a:r>
            <a:r>
              <a:rPr lang="en-US" sz="2800" dirty="0"/>
              <a:t> </a:t>
            </a:r>
            <a:r>
              <a:rPr lang="en-US" sz="2800" dirty="0" err="1"/>
              <a:t>nhiều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 </a:t>
            </a:r>
            <a:r>
              <a:rPr lang="en-US" sz="2800" dirty="0" err="1"/>
              <a:t>để</a:t>
            </a:r>
            <a:r>
              <a:rPr lang="en-US" sz="2800" dirty="0"/>
              <a:t> </a:t>
            </a:r>
            <a:r>
              <a:rPr lang="en-US" sz="2800" dirty="0" err="1"/>
              <a:t>hoạt</a:t>
            </a:r>
            <a:r>
              <a:rPr lang="en-US" sz="2800" dirty="0"/>
              <a:t> </a:t>
            </a:r>
            <a:r>
              <a:rPr lang="en-US" sz="2800" dirty="0" err="1"/>
              <a:t>động</a:t>
            </a:r>
            <a:r>
              <a:rPr lang="en-US" sz="2800" dirty="0"/>
              <a:t> </a:t>
            </a:r>
            <a:r>
              <a:rPr lang="en-US" sz="2800" dirty="0" err="1"/>
              <a:t>tốt</a:t>
            </a:r>
            <a:endParaRPr lang="en-US" sz="2800" dirty="0">
              <a:latin typeface="REM" pitchFamily="2" charset="77"/>
              <a:cs typeface="REM" pitchFamily="2" charset="77"/>
            </a:endParaRPr>
          </a:p>
          <a:p>
            <a:endParaRPr lang="en-US" sz="2800" dirty="0">
              <a:latin typeface="REM" pitchFamily="2" charset="77"/>
              <a:cs typeface="REM" pitchFamily="2" charset="77"/>
            </a:endParaRPr>
          </a:p>
          <a:p>
            <a:r>
              <a:rPr lang="en-US" sz="2800" dirty="0" err="1"/>
              <a:t>Thiếu</a:t>
            </a:r>
            <a:r>
              <a:rPr lang="en-US" sz="2800" dirty="0"/>
              <a:t> </a:t>
            </a:r>
            <a:r>
              <a:rPr lang="en-US" sz="2800" dirty="0" err="1"/>
              <a:t>chuyên</a:t>
            </a:r>
            <a:r>
              <a:rPr lang="en-US" sz="2800" dirty="0"/>
              <a:t> </a:t>
            </a:r>
            <a:r>
              <a:rPr lang="en-US" sz="2800" dirty="0" err="1"/>
              <a:t>gia</a:t>
            </a:r>
            <a:r>
              <a:rPr lang="en-US" sz="2800" dirty="0"/>
              <a:t> </a:t>
            </a:r>
            <a:r>
              <a:rPr lang="en-US" sz="2800" dirty="0" err="1"/>
              <a:t>thực</a:t>
            </a:r>
            <a:r>
              <a:rPr lang="en-US" sz="2800" dirty="0"/>
              <a:t> </a:t>
            </a:r>
            <a:r>
              <a:rPr lang="en-US" sz="2800" dirty="0" err="1"/>
              <a:t>sự</a:t>
            </a:r>
            <a:endParaRPr lang="en-VN" sz="2800" dirty="0">
              <a:latin typeface="REM" pitchFamily="2" charset="77"/>
              <a:cs typeface="RE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4803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55D37-82C1-11CC-D660-DB18E3435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A9857F7-9D63-C94C-AB10-2B73C1F1014D}"/>
              </a:ext>
            </a:extLst>
          </p:cNvPr>
          <p:cNvSpPr txBox="1"/>
          <p:nvPr/>
        </p:nvSpPr>
        <p:spPr>
          <a:xfrm>
            <a:off x="1981200" y="914399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Monument Extended Ultrabold" pitchFamily="2" charset="77"/>
              </a:rPr>
              <a:t>SWOT ANALYS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93894F4-D3ED-F134-7701-B3E93C2383A7}"/>
              </a:ext>
            </a:extLst>
          </p:cNvPr>
          <p:cNvGrpSpPr/>
          <p:nvPr/>
        </p:nvGrpSpPr>
        <p:grpSpPr>
          <a:xfrm>
            <a:off x="1981200" y="-457200"/>
            <a:ext cx="2554514" cy="914399"/>
            <a:chOff x="1981200" y="-457200"/>
            <a:chExt cx="2554514" cy="91439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B7C8DBC7-988E-D622-A8FE-02A9BB408CF0}"/>
                </a:ext>
              </a:extLst>
            </p:cNvPr>
            <p:cNvSpPr/>
            <p:nvPr/>
          </p:nvSpPr>
          <p:spPr>
            <a:xfrm>
              <a:off x="1981200" y="-457200"/>
              <a:ext cx="2554514" cy="914399"/>
            </a:xfrm>
            <a:prstGeom prst="roundRect">
              <a:avLst/>
            </a:pr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37D68DD-1258-E955-8F66-BE29CB1D4725}"/>
                </a:ext>
              </a:extLst>
            </p:cNvPr>
            <p:cNvSpPr txBox="1"/>
            <p:nvPr/>
          </p:nvSpPr>
          <p:spPr>
            <a:xfrm>
              <a:off x="2335576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8208840-7095-BF50-5024-F9F7BBD320B6}"/>
              </a:ext>
            </a:extLst>
          </p:cNvPr>
          <p:cNvGrpSpPr/>
          <p:nvPr/>
        </p:nvGrpSpPr>
        <p:grpSpPr>
          <a:xfrm>
            <a:off x="4767943" y="-457200"/>
            <a:ext cx="2554514" cy="914399"/>
            <a:chOff x="4767943" y="-457200"/>
            <a:chExt cx="2554514" cy="91439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CA26BBE-341A-9DF8-FE3A-76E5E9E971AA}"/>
                </a:ext>
              </a:extLst>
            </p:cNvPr>
            <p:cNvSpPr/>
            <p:nvPr/>
          </p:nvSpPr>
          <p:spPr>
            <a:xfrm>
              <a:off x="4767943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29C7A3D-48DB-4785-6C9D-1F4A07060560}"/>
                </a:ext>
              </a:extLst>
            </p:cNvPr>
            <p:cNvSpPr txBox="1"/>
            <p:nvPr/>
          </p:nvSpPr>
          <p:spPr>
            <a:xfrm>
              <a:off x="5125291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AEA7445-195B-B1FA-53A7-1EABA9CCF58B}"/>
              </a:ext>
            </a:extLst>
          </p:cNvPr>
          <p:cNvGrpSpPr/>
          <p:nvPr/>
        </p:nvGrpSpPr>
        <p:grpSpPr>
          <a:xfrm>
            <a:off x="7656286" y="-457200"/>
            <a:ext cx="2554514" cy="914399"/>
            <a:chOff x="7656286" y="-457200"/>
            <a:chExt cx="2554514" cy="91439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1EE06A78-9777-2244-97F0-9AAF307D3616}"/>
                </a:ext>
              </a:extLst>
            </p:cNvPr>
            <p:cNvSpPr/>
            <p:nvPr/>
          </p:nvSpPr>
          <p:spPr>
            <a:xfrm>
              <a:off x="7656286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F3497CA-F47E-5782-17F9-99529F71500C}"/>
                </a:ext>
              </a:extLst>
            </p:cNvPr>
            <p:cNvSpPr txBox="1"/>
            <p:nvPr/>
          </p:nvSpPr>
          <p:spPr>
            <a:xfrm>
              <a:off x="8013634" y="-1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1E6EAFC-557A-B66D-B5A3-B3D38998B687}"/>
              </a:ext>
            </a:extLst>
          </p:cNvPr>
          <p:cNvGrpSpPr/>
          <p:nvPr/>
        </p:nvGrpSpPr>
        <p:grpSpPr>
          <a:xfrm>
            <a:off x="-9517949" y="1927952"/>
            <a:ext cx="2588964" cy="3982335"/>
            <a:chOff x="433331" y="1927952"/>
            <a:chExt cx="2588964" cy="3982335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AEAFCC17-5432-2BD7-D799-56E343C6A202}"/>
                </a:ext>
              </a:extLst>
            </p:cNvPr>
            <p:cNvSpPr/>
            <p:nvPr/>
          </p:nvSpPr>
          <p:spPr>
            <a:xfrm>
              <a:off x="433331" y="1927952"/>
              <a:ext cx="2588964" cy="3503364"/>
            </a:xfrm>
            <a:custGeom>
              <a:avLst/>
              <a:gdLst>
                <a:gd name="connsiteX0" fmla="*/ 1293869 w 2588964"/>
                <a:gd name="connsiteY0" fmla="*/ 274644 h 3503364"/>
                <a:gd name="connsiteX1" fmla="*/ 438631 w 2588964"/>
                <a:gd name="connsiteY1" fmla="*/ 1129882 h 3503364"/>
                <a:gd name="connsiteX2" fmla="*/ 1293869 w 2588964"/>
                <a:gd name="connsiteY2" fmla="*/ 1985120 h 3503364"/>
                <a:gd name="connsiteX3" fmla="*/ 2149107 w 2588964"/>
                <a:gd name="connsiteY3" fmla="*/ 1129882 h 3503364"/>
                <a:gd name="connsiteX4" fmla="*/ 1293869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3869" y="274644"/>
                  </a:moveTo>
                  <a:cubicBezTo>
                    <a:pt x="821534" y="274644"/>
                    <a:pt x="438631" y="657547"/>
                    <a:pt x="438631" y="1129882"/>
                  </a:cubicBezTo>
                  <a:cubicBezTo>
                    <a:pt x="438631" y="1602217"/>
                    <a:pt x="821534" y="1985120"/>
                    <a:pt x="1293869" y="1985120"/>
                  </a:cubicBezTo>
                  <a:cubicBezTo>
                    <a:pt x="1766204" y="1985120"/>
                    <a:pt x="2149107" y="1602217"/>
                    <a:pt x="2149107" y="1129882"/>
                  </a:cubicBezTo>
                  <a:cubicBezTo>
                    <a:pt x="2149107" y="657547"/>
                    <a:pt x="1766204" y="274644"/>
                    <a:pt x="1293869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A6C22A4-4BF2-7480-5898-9DEC6A4B305D}"/>
                </a:ext>
              </a:extLst>
            </p:cNvPr>
            <p:cNvSpPr/>
            <p:nvPr/>
          </p:nvSpPr>
          <p:spPr>
            <a:xfrm>
              <a:off x="1248229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14A9318-AD68-4501-6E3D-8A6838132E3A}"/>
                </a:ext>
              </a:extLst>
            </p:cNvPr>
            <p:cNvSpPr txBox="1"/>
            <p:nvPr/>
          </p:nvSpPr>
          <p:spPr>
            <a:xfrm>
              <a:off x="15240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4000" b="1" dirty="0"/>
                <a:t>S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331144B-141F-D1D6-5CFC-22BE721B3137}"/>
                </a:ext>
              </a:extLst>
            </p:cNvPr>
            <p:cNvSpPr/>
            <p:nvPr/>
          </p:nvSpPr>
          <p:spPr>
            <a:xfrm>
              <a:off x="871962" y="2215598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4" name="Graphic 63" descr="Body builder with solid fill">
              <a:extLst>
                <a:ext uri="{FF2B5EF4-FFF2-40B4-BE49-F238E27FC236}">
                  <a16:creationId xmlns:a16="http://schemas.microsoft.com/office/drawing/2014/main" id="{CDD5A900-BB06-CBA6-A9E7-B1AE82867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0000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62DC2F4-1488-3A31-6BA8-52ECBA966D61}"/>
              </a:ext>
            </a:extLst>
          </p:cNvPr>
          <p:cNvGrpSpPr/>
          <p:nvPr/>
        </p:nvGrpSpPr>
        <p:grpSpPr>
          <a:xfrm>
            <a:off x="-6612867" y="1927952"/>
            <a:ext cx="2588964" cy="3982335"/>
            <a:chOff x="3327095" y="1927952"/>
            <a:chExt cx="2588964" cy="398233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AFDDC569-AA2F-E2AE-DF2E-7981BE125348}"/>
                </a:ext>
              </a:extLst>
            </p:cNvPr>
            <p:cNvSpPr/>
            <p:nvPr/>
          </p:nvSpPr>
          <p:spPr>
            <a:xfrm>
              <a:off x="3327095" y="1927952"/>
              <a:ext cx="2588964" cy="3503364"/>
            </a:xfrm>
            <a:custGeom>
              <a:avLst/>
              <a:gdLst>
                <a:gd name="connsiteX0" fmla="*/ 1294482 w 2588964"/>
                <a:gd name="connsiteY0" fmla="*/ 274644 h 3503364"/>
                <a:gd name="connsiteX1" fmla="*/ 439244 w 2588964"/>
                <a:gd name="connsiteY1" fmla="*/ 1129882 h 3503364"/>
                <a:gd name="connsiteX2" fmla="*/ 1294482 w 2588964"/>
                <a:gd name="connsiteY2" fmla="*/ 1985120 h 3503364"/>
                <a:gd name="connsiteX3" fmla="*/ 2149720 w 2588964"/>
                <a:gd name="connsiteY3" fmla="*/ 1129882 h 3503364"/>
                <a:gd name="connsiteX4" fmla="*/ 1294482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4482" y="274644"/>
                  </a:moveTo>
                  <a:cubicBezTo>
                    <a:pt x="822147" y="274644"/>
                    <a:pt x="439244" y="657547"/>
                    <a:pt x="439244" y="1129882"/>
                  </a:cubicBezTo>
                  <a:cubicBezTo>
                    <a:pt x="439244" y="1602217"/>
                    <a:pt x="822147" y="1985120"/>
                    <a:pt x="1294482" y="1985120"/>
                  </a:cubicBezTo>
                  <a:cubicBezTo>
                    <a:pt x="1766817" y="1985120"/>
                    <a:pt x="2149720" y="1602217"/>
                    <a:pt x="2149720" y="1129882"/>
                  </a:cubicBezTo>
                  <a:cubicBezTo>
                    <a:pt x="2149720" y="657547"/>
                    <a:pt x="1766817" y="274644"/>
                    <a:pt x="1294482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AADB56A-E01B-E88D-BCF2-294C41AA8F41}"/>
                </a:ext>
              </a:extLst>
            </p:cNvPr>
            <p:cNvSpPr/>
            <p:nvPr/>
          </p:nvSpPr>
          <p:spPr>
            <a:xfrm>
              <a:off x="4056743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99BA122-E2CD-43D9-6B6F-EC713B93FAC6}"/>
                </a:ext>
              </a:extLst>
            </p:cNvPr>
            <p:cNvSpPr txBox="1"/>
            <p:nvPr/>
          </p:nvSpPr>
          <p:spPr>
            <a:xfrm>
              <a:off x="4332514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W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7E8C762-CB83-C7E5-51D9-975B7FE5F0A7}"/>
                </a:ext>
              </a:extLst>
            </p:cNvPr>
            <p:cNvSpPr/>
            <p:nvPr/>
          </p:nvSpPr>
          <p:spPr>
            <a:xfrm>
              <a:off x="3766339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6" name="Graphic 65" descr="Low Vision with solid fill">
              <a:extLst>
                <a:ext uri="{FF2B5EF4-FFF2-40B4-BE49-F238E27FC236}">
                  <a16:creationId xmlns:a16="http://schemas.microsoft.com/office/drawing/2014/main" id="{99FFEC9E-41FC-BF43-EB70-A4A210E92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9351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477F1BE-9A7C-964C-FA1F-2744AC2C6E9A}"/>
              </a:ext>
            </a:extLst>
          </p:cNvPr>
          <p:cNvGrpSpPr/>
          <p:nvPr/>
        </p:nvGrpSpPr>
        <p:grpSpPr>
          <a:xfrm>
            <a:off x="544800" y="1921904"/>
            <a:ext cx="2588964" cy="3982335"/>
            <a:chOff x="6220859" y="1927952"/>
            <a:chExt cx="2588964" cy="3982335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53E3AABF-0F9A-20DB-E173-21FF2E625928}"/>
                </a:ext>
              </a:extLst>
            </p:cNvPr>
            <p:cNvSpPr/>
            <p:nvPr/>
          </p:nvSpPr>
          <p:spPr>
            <a:xfrm>
              <a:off x="6220859" y="1927952"/>
              <a:ext cx="2588964" cy="3503364"/>
            </a:xfrm>
            <a:custGeom>
              <a:avLst/>
              <a:gdLst>
                <a:gd name="connsiteX0" fmla="*/ 1295095 w 2588964"/>
                <a:gd name="connsiteY0" fmla="*/ 274644 h 3503364"/>
                <a:gd name="connsiteX1" fmla="*/ 439857 w 2588964"/>
                <a:gd name="connsiteY1" fmla="*/ 1129882 h 3503364"/>
                <a:gd name="connsiteX2" fmla="*/ 1295095 w 2588964"/>
                <a:gd name="connsiteY2" fmla="*/ 1985120 h 3503364"/>
                <a:gd name="connsiteX3" fmla="*/ 2150333 w 2588964"/>
                <a:gd name="connsiteY3" fmla="*/ 1129882 h 3503364"/>
                <a:gd name="connsiteX4" fmla="*/ 1295095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095" y="274644"/>
                  </a:moveTo>
                  <a:cubicBezTo>
                    <a:pt x="822760" y="274644"/>
                    <a:pt x="439857" y="657547"/>
                    <a:pt x="439857" y="1129882"/>
                  </a:cubicBezTo>
                  <a:cubicBezTo>
                    <a:pt x="439857" y="1602217"/>
                    <a:pt x="822760" y="1985120"/>
                    <a:pt x="1295095" y="1985120"/>
                  </a:cubicBezTo>
                  <a:cubicBezTo>
                    <a:pt x="1767430" y="1985120"/>
                    <a:pt x="2150333" y="1602217"/>
                    <a:pt x="2150333" y="1129882"/>
                  </a:cubicBezTo>
                  <a:cubicBezTo>
                    <a:pt x="2150333" y="657547"/>
                    <a:pt x="1767430" y="274644"/>
                    <a:pt x="1295095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9D39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13710DC-C64B-FE90-3E75-F0E7107BFAFD}"/>
                </a:ext>
              </a:extLst>
            </p:cNvPr>
            <p:cNvSpPr/>
            <p:nvPr/>
          </p:nvSpPr>
          <p:spPr>
            <a:xfrm>
              <a:off x="7036370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28BC42B-35A4-5BA9-DA9C-2F5DB32B9FA3}"/>
                </a:ext>
              </a:extLst>
            </p:cNvPr>
            <p:cNvSpPr txBox="1"/>
            <p:nvPr/>
          </p:nvSpPr>
          <p:spPr>
            <a:xfrm>
              <a:off x="7312141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O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763E8DD9-896B-2610-8248-0C0250859D68}"/>
                </a:ext>
              </a:extLst>
            </p:cNvPr>
            <p:cNvSpPr/>
            <p:nvPr/>
          </p:nvSpPr>
          <p:spPr>
            <a:xfrm>
              <a:off x="6660103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8" name="Graphic 67" descr="Lightbulb with solid fill">
              <a:extLst>
                <a:ext uri="{FF2B5EF4-FFF2-40B4-BE49-F238E27FC236}">
                  <a16:creationId xmlns:a16="http://schemas.microsoft.com/office/drawing/2014/main" id="{E432E42C-19B3-0008-93D3-20FA974F4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58141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1FB49B6-9D24-D52C-59FA-2B6F6F9CFAEB}"/>
              </a:ext>
            </a:extLst>
          </p:cNvPr>
          <p:cNvGrpSpPr/>
          <p:nvPr/>
        </p:nvGrpSpPr>
        <p:grpSpPr>
          <a:xfrm>
            <a:off x="18194456" y="1927952"/>
            <a:ext cx="2588964" cy="3982335"/>
            <a:chOff x="9114623" y="1927952"/>
            <a:chExt cx="2588964" cy="3982335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01E7274-B8A3-FBD0-FE6E-91FF882DBCD1}"/>
                </a:ext>
              </a:extLst>
            </p:cNvPr>
            <p:cNvSpPr/>
            <p:nvPr/>
          </p:nvSpPr>
          <p:spPr>
            <a:xfrm>
              <a:off x="9114623" y="1927952"/>
              <a:ext cx="2588964" cy="3503364"/>
            </a:xfrm>
            <a:custGeom>
              <a:avLst/>
              <a:gdLst>
                <a:gd name="connsiteX0" fmla="*/ 1295708 w 2588964"/>
                <a:gd name="connsiteY0" fmla="*/ 274644 h 3503364"/>
                <a:gd name="connsiteX1" fmla="*/ 440470 w 2588964"/>
                <a:gd name="connsiteY1" fmla="*/ 1129882 h 3503364"/>
                <a:gd name="connsiteX2" fmla="*/ 1295708 w 2588964"/>
                <a:gd name="connsiteY2" fmla="*/ 1985120 h 3503364"/>
                <a:gd name="connsiteX3" fmla="*/ 2150946 w 2588964"/>
                <a:gd name="connsiteY3" fmla="*/ 1129882 h 3503364"/>
                <a:gd name="connsiteX4" fmla="*/ 1295708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708" y="274644"/>
                  </a:moveTo>
                  <a:cubicBezTo>
                    <a:pt x="823373" y="274644"/>
                    <a:pt x="440470" y="657547"/>
                    <a:pt x="440470" y="1129882"/>
                  </a:cubicBezTo>
                  <a:cubicBezTo>
                    <a:pt x="440470" y="1602217"/>
                    <a:pt x="823373" y="1985120"/>
                    <a:pt x="1295708" y="1985120"/>
                  </a:cubicBezTo>
                  <a:cubicBezTo>
                    <a:pt x="1768043" y="1985120"/>
                    <a:pt x="2150946" y="1602217"/>
                    <a:pt x="2150946" y="1129882"/>
                  </a:cubicBezTo>
                  <a:cubicBezTo>
                    <a:pt x="2150946" y="657547"/>
                    <a:pt x="1768043" y="274644"/>
                    <a:pt x="1295708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002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96A26DC-EBB3-EA5A-0A11-79ADC8A0FF73}"/>
                </a:ext>
              </a:extLst>
            </p:cNvPr>
            <p:cNvSpPr/>
            <p:nvPr/>
          </p:nvSpPr>
          <p:spPr>
            <a:xfrm>
              <a:off x="9930134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37C7EE-C859-9C7A-3015-D8BBA17D1B21}"/>
                </a:ext>
              </a:extLst>
            </p:cNvPr>
            <p:cNvSpPr txBox="1"/>
            <p:nvPr/>
          </p:nvSpPr>
          <p:spPr>
            <a:xfrm>
              <a:off x="102108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T</a:t>
              </a: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7BE15874-36AC-E40C-F050-DC7524ACD896}"/>
                </a:ext>
              </a:extLst>
            </p:cNvPr>
            <p:cNvSpPr/>
            <p:nvPr/>
          </p:nvSpPr>
          <p:spPr>
            <a:xfrm>
              <a:off x="9553867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912ADD27-6E26-9B3A-5469-8978AC1A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41592" y="2599975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DDA05D6-4D1F-A1A6-4CEE-63BD35EB5995}"/>
              </a:ext>
            </a:extLst>
          </p:cNvPr>
          <p:cNvSpPr txBox="1"/>
          <p:nvPr/>
        </p:nvSpPr>
        <p:spPr>
          <a:xfrm>
            <a:off x="3653522" y="2408003"/>
            <a:ext cx="59676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Xu hướng chăm sóc sức khỏe tâm lý đang phát triển</a:t>
            </a:r>
          </a:p>
          <a:p>
            <a:endParaRPr lang="en-US" sz="2800" dirty="0">
              <a:latin typeface="REM" pitchFamily="2" charset="77"/>
              <a:cs typeface="REM" pitchFamily="2" charset="77"/>
            </a:endParaRPr>
          </a:p>
          <a:p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tác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</a:t>
            </a:r>
            <a:r>
              <a:rPr lang="en-US" sz="2800" dirty="0" err="1"/>
              <a:t>chuyên</a:t>
            </a:r>
            <a:r>
              <a:rPr lang="en-US" sz="2800" dirty="0"/>
              <a:t> </a:t>
            </a:r>
            <a:r>
              <a:rPr lang="en-US" sz="2800" dirty="0" err="1"/>
              <a:t>gia</a:t>
            </a:r>
            <a:r>
              <a:rPr lang="en-US" sz="2800" dirty="0"/>
              <a:t> </a:t>
            </a:r>
            <a:r>
              <a:rPr lang="en-US" sz="2800" dirty="0" err="1"/>
              <a:t>tâm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endParaRPr lang="en-US" sz="2800" dirty="0"/>
          </a:p>
          <a:p>
            <a:endParaRPr lang="en-US" sz="2800" dirty="0">
              <a:latin typeface="REM" pitchFamily="2" charset="77"/>
              <a:cs typeface="REM" pitchFamily="2" charset="77"/>
            </a:endParaRPr>
          </a:p>
          <a:p>
            <a:r>
              <a:rPr lang="en-US" sz="2800" dirty="0" err="1"/>
              <a:t>Tích</a:t>
            </a:r>
            <a:r>
              <a:rPr lang="en-US" sz="2800" dirty="0"/>
              <a:t> </a:t>
            </a:r>
            <a:r>
              <a:rPr lang="en-US" sz="2800" dirty="0" err="1"/>
              <a:t>hợp</a:t>
            </a:r>
            <a:r>
              <a:rPr lang="en-US" sz="2800" dirty="0"/>
              <a:t> </a:t>
            </a:r>
            <a:r>
              <a:rPr lang="en-US" sz="2800" dirty="0" err="1"/>
              <a:t>với</a:t>
            </a:r>
            <a:r>
              <a:rPr lang="en-US" sz="2800" dirty="0"/>
              <a:t> wearable devices</a:t>
            </a:r>
            <a:endParaRPr lang="en-US" sz="2800" dirty="0">
              <a:latin typeface="REM" pitchFamily="2" charset="77"/>
              <a:cs typeface="RE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3756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1F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CB4008-719F-8D04-AD9B-86F0D9458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B511EA6-CAC0-EBBC-BA3E-8103B0929064}"/>
              </a:ext>
            </a:extLst>
          </p:cNvPr>
          <p:cNvSpPr txBox="1"/>
          <p:nvPr/>
        </p:nvSpPr>
        <p:spPr>
          <a:xfrm>
            <a:off x="1981200" y="914399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Monument Extended Ultrabold" pitchFamily="2" charset="77"/>
              </a:rPr>
              <a:t>SWOT ANALYS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09465E0-14B9-5D0B-F021-D4699615EDBF}"/>
              </a:ext>
            </a:extLst>
          </p:cNvPr>
          <p:cNvGrpSpPr/>
          <p:nvPr/>
        </p:nvGrpSpPr>
        <p:grpSpPr>
          <a:xfrm>
            <a:off x="1981200" y="-457200"/>
            <a:ext cx="2554514" cy="914399"/>
            <a:chOff x="1981200" y="-457200"/>
            <a:chExt cx="2554514" cy="914399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5CF95BB0-6EB9-806C-8BDD-7D5E65F2CA45}"/>
                </a:ext>
              </a:extLst>
            </p:cNvPr>
            <p:cNvSpPr/>
            <p:nvPr/>
          </p:nvSpPr>
          <p:spPr>
            <a:xfrm>
              <a:off x="1981200" y="-457200"/>
              <a:ext cx="2554514" cy="914399"/>
            </a:xfrm>
            <a:prstGeom prst="roundRect">
              <a:avLst/>
            </a:pr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56EC893-B492-4A21-706A-E4AC63B062F0}"/>
                </a:ext>
              </a:extLst>
            </p:cNvPr>
            <p:cNvSpPr txBox="1"/>
            <p:nvPr/>
          </p:nvSpPr>
          <p:spPr>
            <a:xfrm>
              <a:off x="2335576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1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5DA4857-3615-84AB-BD3B-446AEF50F35E}"/>
              </a:ext>
            </a:extLst>
          </p:cNvPr>
          <p:cNvGrpSpPr/>
          <p:nvPr/>
        </p:nvGrpSpPr>
        <p:grpSpPr>
          <a:xfrm>
            <a:off x="4767943" y="-457200"/>
            <a:ext cx="2554514" cy="914399"/>
            <a:chOff x="4767943" y="-457200"/>
            <a:chExt cx="2554514" cy="914399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01FF1636-6D76-7370-2C84-C38EE6FE2EAC}"/>
                </a:ext>
              </a:extLst>
            </p:cNvPr>
            <p:cNvSpPr/>
            <p:nvPr/>
          </p:nvSpPr>
          <p:spPr>
            <a:xfrm>
              <a:off x="4767943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3E277F9-1D27-8B2E-0165-EC83C4B2A109}"/>
                </a:ext>
              </a:extLst>
            </p:cNvPr>
            <p:cNvSpPr txBox="1"/>
            <p:nvPr/>
          </p:nvSpPr>
          <p:spPr>
            <a:xfrm>
              <a:off x="5125291" y="0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2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7E420E9-D307-A2DE-59DD-B4334E06DF2F}"/>
              </a:ext>
            </a:extLst>
          </p:cNvPr>
          <p:cNvGrpSpPr/>
          <p:nvPr/>
        </p:nvGrpSpPr>
        <p:grpSpPr>
          <a:xfrm>
            <a:off x="7656286" y="-457200"/>
            <a:ext cx="2554514" cy="914399"/>
            <a:chOff x="7656286" y="-457200"/>
            <a:chExt cx="2554514" cy="914399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28A879D-42B0-A30D-7895-9F88A65577F0}"/>
                </a:ext>
              </a:extLst>
            </p:cNvPr>
            <p:cNvSpPr/>
            <p:nvPr/>
          </p:nvSpPr>
          <p:spPr>
            <a:xfrm>
              <a:off x="7656286" y="-457200"/>
              <a:ext cx="2554514" cy="91439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73DA33-B32B-17CA-745D-8AE108B985F9}"/>
                </a:ext>
              </a:extLst>
            </p:cNvPr>
            <p:cNvSpPr txBox="1"/>
            <p:nvPr/>
          </p:nvSpPr>
          <p:spPr>
            <a:xfrm>
              <a:off x="8013634" y="-1"/>
              <a:ext cx="1839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b="1" dirty="0"/>
                <a:t>CHAPTER 3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E2A4B98D-B7A6-BF9B-E167-B4734C9C3CB7}"/>
              </a:ext>
            </a:extLst>
          </p:cNvPr>
          <p:cNvGrpSpPr/>
          <p:nvPr/>
        </p:nvGrpSpPr>
        <p:grpSpPr>
          <a:xfrm>
            <a:off x="-9517949" y="1927952"/>
            <a:ext cx="2588964" cy="3982335"/>
            <a:chOff x="433331" y="1927952"/>
            <a:chExt cx="2588964" cy="3982335"/>
          </a:xfrm>
        </p:grpSpPr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ED1B4572-3AA8-C54C-739B-54B893DFA7DB}"/>
                </a:ext>
              </a:extLst>
            </p:cNvPr>
            <p:cNvSpPr/>
            <p:nvPr/>
          </p:nvSpPr>
          <p:spPr>
            <a:xfrm>
              <a:off x="433331" y="1927952"/>
              <a:ext cx="2588964" cy="3503364"/>
            </a:xfrm>
            <a:custGeom>
              <a:avLst/>
              <a:gdLst>
                <a:gd name="connsiteX0" fmla="*/ 1293869 w 2588964"/>
                <a:gd name="connsiteY0" fmla="*/ 274644 h 3503364"/>
                <a:gd name="connsiteX1" fmla="*/ 438631 w 2588964"/>
                <a:gd name="connsiteY1" fmla="*/ 1129882 h 3503364"/>
                <a:gd name="connsiteX2" fmla="*/ 1293869 w 2588964"/>
                <a:gd name="connsiteY2" fmla="*/ 1985120 h 3503364"/>
                <a:gd name="connsiteX3" fmla="*/ 2149107 w 2588964"/>
                <a:gd name="connsiteY3" fmla="*/ 1129882 h 3503364"/>
                <a:gd name="connsiteX4" fmla="*/ 1293869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3869" y="274644"/>
                  </a:moveTo>
                  <a:cubicBezTo>
                    <a:pt x="821534" y="274644"/>
                    <a:pt x="438631" y="657547"/>
                    <a:pt x="438631" y="1129882"/>
                  </a:cubicBezTo>
                  <a:cubicBezTo>
                    <a:pt x="438631" y="1602217"/>
                    <a:pt x="821534" y="1985120"/>
                    <a:pt x="1293869" y="1985120"/>
                  </a:cubicBezTo>
                  <a:cubicBezTo>
                    <a:pt x="1766204" y="1985120"/>
                    <a:pt x="2149107" y="1602217"/>
                    <a:pt x="2149107" y="1129882"/>
                  </a:cubicBezTo>
                  <a:cubicBezTo>
                    <a:pt x="2149107" y="657547"/>
                    <a:pt x="1766204" y="274644"/>
                    <a:pt x="1293869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85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8B1AF00-807A-4A63-A047-437E8B20DB94}"/>
                </a:ext>
              </a:extLst>
            </p:cNvPr>
            <p:cNvSpPr/>
            <p:nvPr/>
          </p:nvSpPr>
          <p:spPr>
            <a:xfrm>
              <a:off x="1248229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8BDC83-37B7-9B73-8B2C-239AC009235B}"/>
                </a:ext>
              </a:extLst>
            </p:cNvPr>
            <p:cNvSpPr txBox="1"/>
            <p:nvPr/>
          </p:nvSpPr>
          <p:spPr>
            <a:xfrm>
              <a:off x="15240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VN" sz="4000" b="1" dirty="0"/>
                <a:t>S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63F2028-C77D-5522-9D19-980047854962}"/>
                </a:ext>
              </a:extLst>
            </p:cNvPr>
            <p:cNvSpPr/>
            <p:nvPr/>
          </p:nvSpPr>
          <p:spPr>
            <a:xfrm>
              <a:off x="871962" y="2215598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4" name="Graphic 63" descr="Body builder with solid fill">
              <a:extLst>
                <a:ext uri="{FF2B5EF4-FFF2-40B4-BE49-F238E27FC236}">
                  <a16:creationId xmlns:a16="http://schemas.microsoft.com/office/drawing/2014/main" id="{2378BB3F-37B8-33A9-FDF2-D0D194CF2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70000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AB6C112-5C53-2EA4-9AD7-50F8B107BAD8}"/>
              </a:ext>
            </a:extLst>
          </p:cNvPr>
          <p:cNvGrpSpPr/>
          <p:nvPr/>
        </p:nvGrpSpPr>
        <p:grpSpPr>
          <a:xfrm>
            <a:off x="-6612867" y="1927952"/>
            <a:ext cx="2588964" cy="3982335"/>
            <a:chOff x="3327095" y="1927952"/>
            <a:chExt cx="2588964" cy="3982335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310B8741-061F-0A67-FC46-684CEF9B4E02}"/>
                </a:ext>
              </a:extLst>
            </p:cNvPr>
            <p:cNvSpPr/>
            <p:nvPr/>
          </p:nvSpPr>
          <p:spPr>
            <a:xfrm>
              <a:off x="3327095" y="1927952"/>
              <a:ext cx="2588964" cy="3503364"/>
            </a:xfrm>
            <a:custGeom>
              <a:avLst/>
              <a:gdLst>
                <a:gd name="connsiteX0" fmla="*/ 1294482 w 2588964"/>
                <a:gd name="connsiteY0" fmla="*/ 274644 h 3503364"/>
                <a:gd name="connsiteX1" fmla="*/ 439244 w 2588964"/>
                <a:gd name="connsiteY1" fmla="*/ 1129882 h 3503364"/>
                <a:gd name="connsiteX2" fmla="*/ 1294482 w 2588964"/>
                <a:gd name="connsiteY2" fmla="*/ 1985120 h 3503364"/>
                <a:gd name="connsiteX3" fmla="*/ 2149720 w 2588964"/>
                <a:gd name="connsiteY3" fmla="*/ 1129882 h 3503364"/>
                <a:gd name="connsiteX4" fmla="*/ 1294482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4482" y="274644"/>
                  </a:moveTo>
                  <a:cubicBezTo>
                    <a:pt x="822147" y="274644"/>
                    <a:pt x="439244" y="657547"/>
                    <a:pt x="439244" y="1129882"/>
                  </a:cubicBezTo>
                  <a:cubicBezTo>
                    <a:pt x="439244" y="1602217"/>
                    <a:pt x="822147" y="1985120"/>
                    <a:pt x="1294482" y="1985120"/>
                  </a:cubicBezTo>
                  <a:cubicBezTo>
                    <a:pt x="1766817" y="1985120"/>
                    <a:pt x="2149720" y="1602217"/>
                    <a:pt x="2149720" y="1129882"/>
                  </a:cubicBezTo>
                  <a:cubicBezTo>
                    <a:pt x="2149720" y="657547"/>
                    <a:pt x="1766817" y="274644"/>
                    <a:pt x="1294482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FF2F9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7E27720B-1B7B-575E-0BF8-99EE7802A346}"/>
                </a:ext>
              </a:extLst>
            </p:cNvPr>
            <p:cNvSpPr/>
            <p:nvPr/>
          </p:nvSpPr>
          <p:spPr>
            <a:xfrm>
              <a:off x="4056743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43A8CC-92FA-D0CA-0343-A97DBF2B4A5E}"/>
                </a:ext>
              </a:extLst>
            </p:cNvPr>
            <p:cNvSpPr txBox="1"/>
            <p:nvPr/>
          </p:nvSpPr>
          <p:spPr>
            <a:xfrm>
              <a:off x="4332514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W</a:t>
              </a:r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42BB045E-EE32-F3F3-18AE-19E91DB31D42}"/>
                </a:ext>
              </a:extLst>
            </p:cNvPr>
            <p:cNvSpPr/>
            <p:nvPr/>
          </p:nvSpPr>
          <p:spPr>
            <a:xfrm>
              <a:off x="3766339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6" name="Graphic 65" descr="Low Vision with solid fill">
              <a:extLst>
                <a:ext uri="{FF2B5EF4-FFF2-40B4-BE49-F238E27FC236}">
                  <a16:creationId xmlns:a16="http://schemas.microsoft.com/office/drawing/2014/main" id="{966DD119-E766-655F-3136-4B4C8CF113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9351" y="2514600"/>
              <a:ext cx="914400" cy="9144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B9B2FEE-7DA0-3328-3D87-B7609A295FEC}"/>
              </a:ext>
            </a:extLst>
          </p:cNvPr>
          <p:cNvGrpSpPr/>
          <p:nvPr/>
        </p:nvGrpSpPr>
        <p:grpSpPr>
          <a:xfrm>
            <a:off x="-5002267" y="1905655"/>
            <a:ext cx="2588964" cy="3982335"/>
            <a:chOff x="6220859" y="1927952"/>
            <a:chExt cx="2588964" cy="3982335"/>
          </a:xfrm>
        </p:grpSpPr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16F542A7-45BF-FDDA-83BE-0D81420CA623}"/>
                </a:ext>
              </a:extLst>
            </p:cNvPr>
            <p:cNvSpPr/>
            <p:nvPr/>
          </p:nvSpPr>
          <p:spPr>
            <a:xfrm>
              <a:off x="6220859" y="1927952"/>
              <a:ext cx="2588964" cy="3503364"/>
            </a:xfrm>
            <a:custGeom>
              <a:avLst/>
              <a:gdLst>
                <a:gd name="connsiteX0" fmla="*/ 1295095 w 2588964"/>
                <a:gd name="connsiteY0" fmla="*/ 274644 h 3503364"/>
                <a:gd name="connsiteX1" fmla="*/ 439857 w 2588964"/>
                <a:gd name="connsiteY1" fmla="*/ 1129882 h 3503364"/>
                <a:gd name="connsiteX2" fmla="*/ 1295095 w 2588964"/>
                <a:gd name="connsiteY2" fmla="*/ 1985120 h 3503364"/>
                <a:gd name="connsiteX3" fmla="*/ 2150333 w 2588964"/>
                <a:gd name="connsiteY3" fmla="*/ 1129882 h 3503364"/>
                <a:gd name="connsiteX4" fmla="*/ 1295095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095" y="274644"/>
                  </a:moveTo>
                  <a:cubicBezTo>
                    <a:pt x="822760" y="274644"/>
                    <a:pt x="439857" y="657547"/>
                    <a:pt x="439857" y="1129882"/>
                  </a:cubicBezTo>
                  <a:cubicBezTo>
                    <a:pt x="439857" y="1602217"/>
                    <a:pt x="822760" y="1985120"/>
                    <a:pt x="1295095" y="1985120"/>
                  </a:cubicBezTo>
                  <a:cubicBezTo>
                    <a:pt x="1767430" y="1985120"/>
                    <a:pt x="2150333" y="1602217"/>
                    <a:pt x="2150333" y="1129882"/>
                  </a:cubicBezTo>
                  <a:cubicBezTo>
                    <a:pt x="2150333" y="657547"/>
                    <a:pt x="1767430" y="274644"/>
                    <a:pt x="1295095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9D395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38594E-371A-D9F5-5F1B-E911B8BA1DEB}"/>
                </a:ext>
              </a:extLst>
            </p:cNvPr>
            <p:cNvSpPr/>
            <p:nvPr/>
          </p:nvSpPr>
          <p:spPr>
            <a:xfrm>
              <a:off x="7036370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3CD2453-FB92-A18D-C19E-04D765EA4235}"/>
                </a:ext>
              </a:extLst>
            </p:cNvPr>
            <p:cNvSpPr txBox="1"/>
            <p:nvPr/>
          </p:nvSpPr>
          <p:spPr>
            <a:xfrm>
              <a:off x="7312141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O</a:t>
              </a:r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16F8CC7-AE85-EAAF-1284-838FA154DABB}"/>
                </a:ext>
              </a:extLst>
            </p:cNvPr>
            <p:cNvSpPr/>
            <p:nvPr/>
          </p:nvSpPr>
          <p:spPr>
            <a:xfrm>
              <a:off x="6660103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68" name="Graphic 67" descr="Lightbulb with solid fill">
              <a:extLst>
                <a:ext uri="{FF2B5EF4-FFF2-40B4-BE49-F238E27FC236}">
                  <a16:creationId xmlns:a16="http://schemas.microsoft.com/office/drawing/2014/main" id="{C80988B5-4F47-AC9A-DF94-CB4781EA5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058141" y="2616988"/>
              <a:ext cx="914400" cy="914400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75599B4-1661-D21A-A700-5F542411F46A}"/>
              </a:ext>
            </a:extLst>
          </p:cNvPr>
          <p:cNvGrpSpPr/>
          <p:nvPr/>
        </p:nvGrpSpPr>
        <p:grpSpPr>
          <a:xfrm>
            <a:off x="634029" y="2180299"/>
            <a:ext cx="2588964" cy="3982335"/>
            <a:chOff x="9114623" y="1927952"/>
            <a:chExt cx="2588964" cy="3982335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8C994B4D-6753-D496-C73E-3988EC85F4D1}"/>
                </a:ext>
              </a:extLst>
            </p:cNvPr>
            <p:cNvSpPr/>
            <p:nvPr/>
          </p:nvSpPr>
          <p:spPr>
            <a:xfrm>
              <a:off x="9114623" y="1927952"/>
              <a:ext cx="2588964" cy="3503364"/>
            </a:xfrm>
            <a:custGeom>
              <a:avLst/>
              <a:gdLst>
                <a:gd name="connsiteX0" fmla="*/ 1295708 w 2588964"/>
                <a:gd name="connsiteY0" fmla="*/ 274644 h 3503364"/>
                <a:gd name="connsiteX1" fmla="*/ 440470 w 2588964"/>
                <a:gd name="connsiteY1" fmla="*/ 1129882 h 3503364"/>
                <a:gd name="connsiteX2" fmla="*/ 1295708 w 2588964"/>
                <a:gd name="connsiteY2" fmla="*/ 1985120 h 3503364"/>
                <a:gd name="connsiteX3" fmla="*/ 2150946 w 2588964"/>
                <a:gd name="connsiteY3" fmla="*/ 1129882 h 3503364"/>
                <a:gd name="connsiteX4" fmla="*/ 1295708 w 2588964"/>
                <a:gd name="connsiteY4" fmla="*/ 274644 h 3503364"/>
                <a:gd name="connsiteX5" fmla="*/ 431503 w 2588964"/>
                <a:gd name="connsiteY5" fmla="*/ 0 h 3503364"/>
                <a:gd name="connsiteX6" fmla="*/ 2157461 w 2588964"/>
                <a:gd name="connsiteY6" fmla="*/ 0 h 3503364"/>
                <a:gd name="connsiteX7" fmla="*/ 2588964 w 2588964"/>
                <a:gd name="connsiteY7" fmla="*/ 431503 h 3503364"/>
                <a:gd name="connsiteX8" fmla="*/ 2588964 w 2588964"/>
                <a:gd name="connsiteY8" fmla="*/ 3071861 h 3503364"/>
                <a:gd name="connsiteX9" fmla="*/ 2157461 w 2588964"/>
                <a:gd name="connsiteY9" fmla="*/ 3503364 h 3503364"/>
                <a:gd name="connsiteX10" fmla="*/ 431503 w 2588964"/>
                <a:gd name="connsiteY10" fmla="*/ 3503364 h 3503364"/>
                <a:gd name="connsiteX11" fmla="*/ 0 w 2588964"/>
                <a:gd name="connsiteY11" fmla="*/ 3071861 h 3503364"/>
                <a:gd name="connsiteX12" fmla="*/ 0 w 2588964"/>
                <a:gd name="connsiteY12" fmla="*/ 431503 h 3503364"/>
                <a:gd name="connsiteX13" fmla="*/ 431503 w 2588964"/>
                <a:gd name="connsiteY13" fmla="*/ 0 h 3503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88964" h="3503364">
                  <a:moveTo>
                    <a:pt x="1295708" y="274644"/>
                  </a:moveTo>
                  <a:cubicBezTo>
                    <a:pt x="823373" y="274644"/>
                    <a:pt x="440470" y="657547"/>
                    <a:pt x="440470" y="1129882"/>
                  </a:cubicBezTo>
                  <a:cubicBezTo>
                    <a:pt x="440470" y="1602217"/>
                    <a:pt x="823373" y="1985120"/>
                    <a:pt x="1295708" y="1985120"/>
                  </a:cubicBezTo>
                  <a:cubicBezTo>
                    <a:pt x="1768043" y="1985120"/>
                    <a:pt x="2150946" y="1602217"/>
                    <a:pt x="2150946" y="1129882"/>
                  </a:cubicBezTo>
                  <a:cubicBezTo>
                    <a:pt x="2150946" y="657547"/>
                    <a:pt x="1768043" y="274644"/>
                    <a:pt x="1295708" y="274644"/>
                  </a:cubicBezTo>
                  <a:close/>
                  <a:moveTo>
                    <a:pt x="431503" y="0"/>
                  </a:moveTo>
                  <a:lnTo>
                    <a:pt x="2157461" y="0"/>
                  </a:lnTo>
                  <a:cubicBezTo>
                    <a:pt x="2395774" y="0"/>
                    <a:pt x="2588964" y="193190"/>
                    <a:pt x="2588964" y="431503"/>
                  </a:cubicBezTo>
                  <a:lnTo>
                    <a:pt x="2588964" y="3071861"/>
                  </a:lnTo>
                  <a:cubicBezTo>
                    <a:pt x="2588964" y="3310174"/>
                    <a:pt x="2395774" y="3503364"/>
                    <a:pt x="2157461" y="3503364"/>
                  </a:cubicBezTo>
                  <a:lnTo>
                    <a:pt x="431503" y="3503364"/>
                  </a:lnTo>
                  <a:cubicBezTo>
                    <a:pt x="193190" y="3503364"/>
                    <a:pt x="0" y="3310174"/>
                    <a:pt x="0" y="3071861"/>
                  </a:cubicBezTo>
                  <a:lnTo>
                    <a:pt x="0" y="431503"/>
                  </a:lnTo>
                  <a:cubicBezTo>
                    <a:pt x="0" y="193190"/>
                    <a:pt x="193190" y="0"/>
                    <a:pt x="431503" y="0"/>
                  </a:cubicBezTo>
                  <a:close/>
                </a:path>
              </a:pathLst>
            </a:custGeom>
            <a:solidFill>
              <a:srgbClr val="002B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C25B3E7-B3B9-67AB-6840-82DD4D8DCC65}"/>
                </a:ext>
              </a:extLst>
            </p:cNvPr>
            <p:cNvSpPr/>
            <p:nvPr/>
          </p:nvSpPr>
          <p:spPr>
            <a:xfrm>
              <a:off x="9930134" y="4952345"/>
              <a:ext cx="957942" cy="9579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98C0D7-44D5-7E3C-70E3-26C537EDC9A2}"/>
                </a:ext>
              </a:extLst>
            </p:cNvPr>
            <p:cNvSpPr txBox="1"/>
            <p:nvPr/>
          </p:nvSpPr>
          <p:spPr>
            <a:xfrm>
              <a:off x="10210800" y="5077373"/>
              <a:ext cx="40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VN" sz="4000" b="1" dirty="0"/>
                <a:t>T</a:t>
              </a:r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16932C5-D327-1709-05DE-E994BEF0CBCA}"/>
                </a:ext>
              </a:extLst>
            </p:cNvPr>
            <p:cNvSpPr/>
            <p:nvPr/>
          </p:nvSpPr>
          <p:spPr>
            <a:xfrm>
              <a:off x="9553867" y="2202596"/>
              <a:ext cx="1710476" cy="1710476"/>
            </a:xfrm>
            <a:custGeom>
              <a:avLst/>
              <a:gdLst>
                <a:gd name="connsiteX0" fmla="*/ 1028291 w 2056584"/>
                <a:gd name="connsiteY0" fmla="*/ 290354 h 2056584"/>
                <a:gd name="connsiteX1" fmla="*/ 290354 w 2056584"/>
                <a:gd name="connsiteY1" fmla="*/ 1028291 h 2056584"/>
                <a:gd name="connsiteX2" fmla="*/ 1028291 w 2056584"/>
                <a:gd name="connsiteY2" fmla="*/ 1766228 h 2056584"/>
                <a:gd name="connsiteX3" fmla="*/ 1766228 w 2056584"/>
                <a:gd name="connsiteY3" fmla="*/ 1028291 h 2056584"/>
                <a:gd name="connsiteX4" fmla="*/ 1028291 w 2056584"/>
                <a:gd name="connsiteY4" fmla="*/ 290354 h 2056584"/>
                <a:gd name="connsiteX5" fmla="*/ 1028292 w 2056584"/>
                <a:gd name="connsiteY5" fmla="*/ 0 h 2056584"/>
                <a:gd name="connsiteX6" fmla="*/ 2056584 w 2056584"/>
                <a:gd name="connsiteY6" fmla="*/ 1028292 h 2056584"/>
                <a:gd name="connsiteX7" fmla="*/ 1028292 w 2056584"/>
                <a:gd name="connsiteY7" fmla="*/ 2056584 h 2056584"/>
                <a:gd name="connsiteX8" fmla="*/ 0 w 2056584"/>
                <a:gd name="connsiteY8" fmla="*/ 1028292 h 2056584"/>
                <a:gd name="connsiteX9" fmla="*/ 1028292 w 2056584"/>
                <a:gd name="connsiteY9" fmla="*/ 0 h 2056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6584" h="2056584">
                  <a:moveTo>
                    <a:pt x="1028291" y="290354"/>
                  </a:moveTo>
                  <a:cubicBezTo>
                    <a:pt x="620740" y="290354"/>
                    <a:pt x="290354" y="620740"/>
                    <a:pt x="290354" y="1028291"/>
                  </a:cubicBezTo>
                  <a:cubicBezTo>
                    <a:pt x="290354" y="1435842"/>
                    <a:pt x="620740" y="1766228"/>
                    <a:pt x="1028291" y="1766228"/>
                  </a:cubicBezTo>
                  <a:cubicBezTo>
                    <a:pt x="1435842" y="1766228"/>
                    <a:pt x="1766228" y="1435842"/>
                    <a:pt x="1766228" y="1028291"/>
                  </a:cubicBezTo>
                  <a:cubicBezTo>
                    <a:pt x="1766228" y="620740"/>
                    <a:pt x="1435842" y="290354"/>
                    <a:pt x="1028291" y="290354"/>
                  </a:cubicBezTo>
                  <a:close/>
                  <a:moveTo>
                    <a:pt x="1028292" y="0"/>
                  </a:moveTo>
                  <a:cubicBezTo>
                    <a:pt x="1596202" y="0"/>
                    <a:pt x="2056584" y="460382"/>
                    <a:pt x="2056584" y="1028292"/>
                  </a:cubicBezTo>
                  <a:cubicBezTo>
                    <a:pt x="2056584" y="1596202"/>
                    <a:pt x="1596202" y="2056584"/>
                    <a:pt x="1028292" y="2056584"/>
                  </a:cubicBezTo>
                  <a:cubicBezTo>
                    <a:pt x="460382" y="2056584"/>
                    <a:pt x="0" y="1596202"/>
                    <a:pt x="0" y="1028292"/>
                  </a:cubicBezTo>
                  <a:cubicBezTo>
                    <a:pt x="0" y="460382"/>
                    <a:pt x="460382" y="0"/>
                    <a:pt x="102829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VN"/>
            </a:p>
          </p:txBody>
        </p:sp>
        <p:pic>
          <p:nvPicPr>
            <p:cNvPr id="70" name="Graphic 69" descr="Close with solid fill">
              <a:extLst>
                <a:ext uri="{FF2B5EF4-FFF2-40B4-BE49-F238E27FC236}">
                  <a16:creationId xmlns:a16="http://schemas.microsoft.com/office/drawing/2014/main" id="{6598D9E2-89E2-5F0C-45E5-3B724C282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941592" y="2599975"/>
              <a:ext cx="914400" cy="91440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59D745C-506F-BDA9-6234-CBEE86DEEEEF}"/>
              </a:ext>
            </a:extLst>
          </p:cNvPr>
          <p:cNvSpPr txBox="1"/>
          <p:nvPr/>
        </p:nvSpPr>
        <p:spPr>
          <a:xfrm>
            <a:off x="3653522" y="2408003"/>
            <a:ext cx="5967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Rủi</a:t>
            </a:r>
            <a:r>
              <a:rPr lang="en-US" sz="2800" dirty="0"/>
              <a:t> </a:t>
            </a:r>
            <a:r>
              <a:rPr lang="en-US" sz="2800" dirty="0" err="1"/>
              <a:t>ro</a:t>
            </a:r>
            <a:r>
              <a:rPr lang="en-US" sz="2800" dirty="0"/>
              <a:t> </a:t>
            </a:r>
            <a:r>
              <a:rPr lang="en-US" sz="2800" dirty="0" err="1"/>
              <a:t>pháp</a:t>
            </a:r>
            <a:r>
              <a:rPr lang="en-US" sz="2800" dirty="0"/>
              <a:t> </a:t>
            </a:r>
            <a:r>
              <a:rPr lang="en-US" sz="2800" dirty="0" err="1"/>
              <a:t>lý</a:t>
            </a:r>
            <a:r>
              <a:rPr lang="en-US" sz="2800" dirty="0"/>
              <a:t> &amp; </a:t>
            </a:r>
            <a:r>
              <a:rPr lang="en-US" sz="2800" dirty="0" err="1"/>
              <a:t>đạo</a:t>
            </a:r>
            <a:r>
              <a:rPr lang="en-US" sz="2800" dirty="0"/>
              <a:t> </a:t>
            </a:r>
            <a:r>
              <a:rPr lang="en-US" sz="2800" dirty="0" err="1"/>
              <a:t>đức</a:t>
            </a:r>
            <a:endParaRPr lang="en-US" sz="2800" dirty="0"/>
          </a:p>
          <a:p>
            <a:endParaRPr lang="en-US" sz="2800" dirty="0">
              <a:latin typeface="REM" pitchFamily="2" charset="77"/>
              <a:cs typeface="REM" pitchFamily="2" charset="77"/>
            </a:endParaRPr>
          </a:p>
          <a:p>
            <a:r>
              <a:rPr lang="en-US" sz="2800" dirty="0"/>
              <a:t>Chi </a:t>
            </a:r>
            <a:r>
              <a:rPr lang="en-US" sz="2800" dirty="0" err="1"/>
              <a:t>phí</a:t>
            </a:r>
            <a:r>
              <a:rPr lang="en-US" sz="2800" dirty="0"/>
              <a:t> </a:t>
            </a:r>
            <a:r>
              <a:rPr lang="en-US" sz="2800" dirty="0" err="1"/>
              <a:t>phát</a:t>
            </a:r>
            <a:r>
              <a:rPr lang="en-US" sz="2800" dirty="0"/>
              <a:t> </a:t>
            </a:r>
            <a:r>
              <a:rPr lang="en-US" sz="2800" dirty="0" err="1"/>
              <a:t>triển</a:t>
            </a:r>
            <a:r>
              <a:rPr lang="en-US" sz="2800" dirty="0"/>
              <a:t> &amp; </a:t>
            </a:r>
            <a:r>
              <a:rPr lang="en-US" sz="2800" dirty="0" err="1"/>
              <a:t>vận</a:t>
            </a:r>
            <a:r>
              <a:rPr lang="en-US" sz="2800" dirty="0"/>
              <a:t> </a:t>
            </a:r>
            <a:r>
              <a:rPr lang="en-US" sz="2800" dirty="0" err="1"/>
              <a:t>hành</a:t>
            </a:r>
            <a:r>
              <a:rPr lang="en-US" sz="2800" dirty="0"/>
              <a:t> </a:t>
            </a:r>
            <a:r>
              <a:rPr lang="en-US" sz="2800" dirty="0" err="1"/>
              <a:t>cao</a:t>
            </a:r>
            <a:endParaRPr lang="en-US" sz="2800" dirty="0">
              <a:latin typeface="REM" pitchFamily="2" charset="77"/>
              <a:cs typeface="REM" pitchFamily="2" charset="77"/>
            </a:endParaRPr>
          </a:p>
          <a:p>
            <a:endParaRPr lang="en-US" sz="2800" dirty="0">
              <a:latin typeface="REM" pitchFamily="2" charset="77"/>
              <a:cs typeface="REM" pitchFamily="2" charset="77"/>
            </a:endParaRPr>
          </a:p>
          <a:p>
            <a:r>
              <a:rPr lang="en-US" sz="2800" dirty="0"/>
              <a:t>Cạnh </a:t>
            </a:r>
            <a:r>
              <a:rPr lang="en-US" sz="2800" dirty="0" err="1"/>
              <a:t>tranh</a:t>
            </a:r>
            <a:r>
              <a:rPr lang="en-US" sz="2800" dirty="0"/>
              <a:t> </a:t>
            </a:r>
            <a:r>
              <a:rPr lang="en-US" sz="2800" dirty="0" err="1"/>
              <a:t>từ</a:t>
            </a:r>
            <a:r>
              <a:rPr lang="en-US" sz="2800" dirty="0"/>
              <a:t> </a:t>
            </a:r>
            <a:r>
              <a:rPr lang="en-US" sz="2800" dirty="0" err="1"/>
              <a:t>các</a:t>
            </a:r>
            <a:r>
              <a:rPr lang="en-US" sz="2800" dirty="0"/>
              <a:t> </a:t>
            </a:r>
            <a:r>
              <a:rPr lang="en-US" sz="2800" dirty="0" err="1"/>
              <a:t>nền</a:t>
            </a:r>
            <a:r>
              <a:rPr lang="en-US" sz="2800" dirty="0"/>
              <a:t> </a:t>
            </a:r>
            <a:r>
              <a:rPr lang="en-US" sz="2800" dirty="0" err="1"/>
              <a:t>tảng</a:t>
            </a:r>
            <a:r>
              <a:rPr lang="en-US" sz="2800" dirty="0"/>
              <a:t> </a:t>
            </a:r>
            <a:r>
              <a:rPr lang="en-US" sz="2800" dirty="0" err="1"/>
              <a:t>lớn</a:t>
            </a:r>
            <a:endParaRPr lang="en-US" sz="2800" dirty="0">
              <a:latin typeface="REM" pitchFamily="2" charset="77"/>
              <a:cs typeface="REM" pitchFamily="2" charset="7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0FC26F-11C7-2D3C-9FD1-36B643708383}"/>
              </a:ext>
            </a:extLst>
          </p:cNvPr>
          <p:cNvSpPr txBox="1"/>
          <p:nvPr/>
        </p:nvSpPr>
        <p:spPr>
          <a:xfrm>
            <a:off x="-17568137" y="2575152"/>
            <a:ext cx="151548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13800" dirty="0">
                <a:solidFill>
                  <a:schemeClr val="bg1">
                    <a:lumMod val="65000"/>
                    <a:alpha val="19112"/>
                  </a:schemeClr>
                </a:solidFill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</p:spTree>
    <p:extLst>
      <p:ext uri="{BB962C8B-B14F-4D97-AF65-F5344CB8AC3E}">
        <p14:creationId xmlns:p14="http://schemas.microsoft.com/office/powerpoint/2010/main" val="33769859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78BE17-C2FE-3AF5-BD87-45BBB15E7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29" y="375645"/>
            <a:ext cx="5644493" cy="5644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F3851E-61D4-89F4-3E60-62B75A2220BC}"/>
              </a:ext>
            </a:extLst>
          </p:cNvPr>
          <p:cNvSpPr txBox="1"/>
          <p:nvPr/>
        </p:nvSpPr>
        <p:spPr>
          <a:xfrm>
            <a:off x="5193660" y="976387"/>
            <a:ext cx="547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/>
              <a:t>CHỦ ĐỀ: AI TRONG Ý TẾ VÀ CHĂM SÓC SỨC KHOẺ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815775-2E3C-1F72-B4C1-63B3C5B18C08}"/>
              </a:ext>
            </a:extLst>
          </p:cNvPr>
          <p:cNvSpPr txBox="1"/>
          <p:nvPr/>
        </p:nvSpPr>
        <p:spPr>
          <a:xfrm>
            <a:off x="5193661" y="3905052"/>
            <a:ext cx="5470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094549"/>
                </a:solidFill>
              </a:rPr>
              <a:t>SẢN PHẨM: WEBSITE TRỊ LIỆU TÂM LÝ BẰNG AI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5D8BEB81-01F1-7765-6399-2369DDD83B75}"/>
              </a:ext>
            </a:extLst>
          </p:cNvPr>
          <p:cNvSpPr/>
          <p:nvPr/>
        </p:nvSpPr>
        <p:spPr>
          <a:xfrm rot="5400000">
            <a:off x="7132818" y="2547069"/>
            <a:ext cx="851338" cy="740980"/>
          </a:xfrm>
          <a:prstGeom prst="rightArrow">
            <a:avLst/>
          </a:prstGeom>
          <a:solidFill>
            <a:srgbClr val="04A8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1212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301B8-343E-962E-AD76-4EB1C3F7C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EF9BAAC-40ED-7AE3-61C4-EBDF10960651}"/>
              </a:ext>
            </a:extLst>
          </p:cNvPr>
          <p:cNvSpPr txBox="1"/>
          <p:nvPr/>
        </p:nvSpPr>
        <p:spPr>
          <a:xfrm>
            <a:off x="1395650" y="644694"/>
            <a:ext cx="892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oppins Light" pitchFamily="2" charset="77"/>
                <a:cs typeface="Poppins Light" pitchFamily="2" charset="77"/>
              </a:rPr>
              <a:t>Real-World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306E86-F2BF-D613-591B-B28AC2ECBF30}"/>
              </a:ext>
            </a:extLst>
          </p:cNvPr>
          <p:cNvCxnSpPr>
            <a:cxnSpLocks/>
          </p:cNvCxnSpPr>
          <p:nvPr/>
        </p:nvCxnSpPr>
        <p:spPr>
          <a:xfrm>
            <a:off x="1870823" y="1414135"/>
            <a:ext cx="7435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hức năng cơ bản_D0FE21A5-9680-4E1C-8052-7C14158379B0.mp4">
            <a:hlinkClick r:id="" action="ppaction://media"/>
            <a:extLst>
              <a:ext uri="{FF2B5EF4-FFF2-40B4-BE49-F238E27FC236}">
                <a16:creationId xmlns:a16="http://schemas.microsoft.com/office/drawing/2014/main" id="{5BA390E4-29EC-080F-64A8-7ED716072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8E3912-77F0-E6B1-60AF-14654342BF67}"/>
              </a:ext>
            </a:extLst>
          </p:cNvPr>
          <p:cNvSpPr txBox="1"/>
          <p:nvPr/>
        </p:nvSpPr>
        <p:spPr>
          <a:xfrm>
            <a:off x="-17568137" y="2575152"/>
            <a:ext cx="151548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13800" dirty="0">
                <a:solidFill>
                  <a:schemeClr val="bg1">
                    <a:lumMod val="65000"/>
                    <a:alpha val="19112"/>
                  </a:schemeClr>
                </a:solidFill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</p:spTree>
    <p:extLst>
      <p:ext uri="{BB962C8B-B14F-4D97-AF65-F5344CB8AC3E}">
        <p14:creationId xmlns:p14="http://schemas.microsoft.com/office/powerpoint/2010/main" val="1861821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451BE-FC52-37DC-B8DA-6E06FA6A0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CF5D1C3-A469-3B42-1B08-9A23A4C3273D}"/>
              </a:ext>
            </a:extLst>
          </p:cNvPr>
          <p:cNvSpPr txBox="1"/>
          <p:nvPr/>
        </p:nvSpPr>
        <p:spPr>
          <a:xfrm>
            <a:off x="-1481417" y="2644170"/>
            <a:ext cx="151548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13800" dirty="0">
                <a:solidFill>
                  <a:schemeClr val="bg1">
                    <a:lumMod val="65000"/>
                    <a:alpha val="19112"/>
                  </a:schemeClr>
                </a:solidFill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16F152-AE5F-DA37-A20C-4E91C03565B6}"/>
              </a:ext>
            </a:extLst>
          </p:cNvPr>
          <p:cNvSpPr txBox="1"/>
          <p:nvPr/>
        </p:nvSpPr>
        <p:spPr>
          <a:xfrm>
            <a:off x="1395650" y="644694"/>
            <a:ext cx="892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oppins Light" pitchFamily="2" charset="77"/>
                <a:cs typeface="Poppins Light" pitchFamily="2" charset="77"/>
              </a:rPr>
              <a:t>Real-World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179C25-F31B-7B4C-97C2-B5D8EBC82CA2}"/>
              </a:ext>
            </a:extLst>
          </p:cNvPr>
          <p:cNvCxnSpPr>
            <a:cxnSpLocks/>
          </p:cNvCxnSpPr>
          <p:nvPr/>
        </p:nvCxnSpPr>
        <p:spPr>
          <a:xfrm>
            <a:off x="1870823" y="1414135"/>
            <a:ext cx="7435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1830C63-487D-1C1E-0A88-9E2A14297D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22774" r="1062" b="5877"/>
          <a:stretch/>
        </p:blipFill>
        <p:spPr>
          <a:xfrm>
            <a:off x="2013480" y="3103152"/>
            <a:ext cx="7689866" cy="3119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CD26D1-F195-1DD4-1345-32F9FD5190FD}"/>
              </a:ext>
            </a:extLst>
          </p:cNvPr>
          <p:cNvSpPr txBox="1"/>
          <p:nvPr/>
        </p:nvSpPr>
        <p:spPr>
          <a:xfrm>
            <a:off x="1315349" y="1718157"/>
            <a:ext cx="9086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dirty="0"/>
              <a:t>Xử lí các </a:t>
            </a:r>
            <a:r>
              <a:rPr lang="vi-VN" sz="2800" dirty="0">
                <a:effectLst/>
                <a:latin typeface="Helvetica Neue" panose="02000503000000020004" pitchFamily="2" charset="0"/>
              </a:rPr>
              <a:t>trường hợp như don't feel good/bad với natural language processing</a:t>
            </a:r>
          </a:p>
          <a:p>
            <a:pPr algn="ctr"/>
            <a:endParaRPr lang="en-VN" sz="2800" dirty="0"/>
          </a:p>
        </p:txBody>
      </p:sp>
    </p:spTree>
    <p:extLst>
      <p:ext uri="{BB962C8B-B14F-4D97-AF65-F5344CB8AC3E}">
        <p14:creationId xmlns:p14="http://schemas.microsoft.com/office/powerpoint/2010/main" val="392085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FB8AE-7A28-9B55-AFE3-3DEAB0DBD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FE0D1E2-07C1-9DFE-02AD-568B51588FB7}"/>
              </a:ext>
            </a:extLst>
          </p:cNvPr>
          <p:cNvSpPr txBox="1"/>
          <p:nvPr/>
        </p:nvSpPr>
        <p:spPr>
          <a:xfrm>
            <a:off x="-1481417" y="2644170"/>
            <a:ext cx="151548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13800" dirty="0">
                <a:solidFill>
                  <a:schemeClr val="bg1">
                    <a:lumMod val="65000"/>
                    <a:alpha val="19112"/>
                  </a:schemeClr>
                </a:solidFill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1E7B8F-EA35-4F2D-1630-69893783C089}"/>
              </a:ext>
            </a:extLst>
          </p:cNvPr>
          <p:cNvSpPr txBox="1"/>
          <p:nvPr/>
        </p:nvSpPr>
        <p:spPr>
          <a:xfrm>
            <a:off x="1395650" y="644694"/>
            <a:ext cx="892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oppins Light" pitchFamily="2" charset="77"/>
                <a:cs typeface="Poppins Light" pitchFamily="2" charset="77"/>
              </a:rPr>
              <a:t>Real-World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E73FF3E-C29D-3027-6ED3-6DE0D38B8B6C}"/>
              </a:ext>
            </a:extLst>
          </p:cNvPr>
          <p:cNvCxnSpPr>
            <a:cxnSpLocks/>
          </p:cNvCxnSpPr>
          <p:nvPr/>
        </p:nvCxnSpPr>
        <p:spPr>
          <a:xfrm>
            <a:off x="1870823" y="1414135"/>
            <a:ext cx="7435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F8FFFC5-6C0C-EFD6-7E25-46AE4D689E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22774" r="1062" b="5877"/>
          <a:stretch/>
        </p:blipFill>
        <p:spPr>
          <a:xfrm>
            <a:off x="2013480" y="3103152"/>
            <a:ext cx="7689866" cy="31193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E2BF89-653C-B596-B035-8D15BCCE3B7C}"/>
              </a:ext>
            </a:extLst>
          </p:cNvPr>
          <p:cNvSpPr txBox="1"/>
          <p:nvPr/>
        </p:nvSpPr>
        <p:spPr>
          <a:xfrm>
            <a:off x="1315349" y="1718157"/>
            <a:ext cx="90861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2800" dirty="0"/>
              <a:t>Xử lí các </a:t>
            </a:r>
            <a:r>
              <a:rPr lang="vi-VN" sz="2800" dirty="0">
                <a:effectLst/>
                <a:latin typeface="Helvetica Neue" panose="02000503000000020004" pitchFamily="2" charset="0"/>
              </a:rPr>
              <a:t>trường hợp như don't feel good/bad với natural language processing</a:t>
            </a:r>
          </a:p>
          <a:p>
            <a:pPr algn="ctr"/>
            <a:endParaRPr lang="en-VN" sz="2800" dirty="0"/>
          </a:p>
        </p:txBody>
      </p:sp>
    </p:spTree>
    <p:extLst>
      <p:ext uri="{BB962C8B-B14F-4D97-AF65-F5344CB8AC3E}">
        <p14:creationId xmlns:p14="http://schemas.microsoft.com/office/powerpoint/2010/main" val="4284115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11573-C77C-C7C2-9D99-3396959BE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A2AA6C2-718F-085F-40EA-7062C375F97C}"/>
              </a:ext>
            </a:extLst>
          </p:cNvPr>
          <p:cNvSpPr txBox="1"/>
          <p:nvPr/>
        </p:nvSpPr>
        <p:spPr>
          <a:xfrm>
            <a:off x="-1481417" y="2644170"/>
            <a:ext cx="151548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13800" dirty="0">
                <a:solidFill>
                  <a:schemeClr val="bg1">
                    <a:lumMod val="65000"/>
                    <a:alpha val="19112"/>
                  </a:schemeClr>
                </a:solidFill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6BD99D-FBC3-3E75-5FC9-A94B3A3C3CC6}"/>
              </a:ext>
            </a:extLst>
          </p:cNvPr>
          <p:cNvSpPr txBox="1"/>
          <p:nvPr/>
        </p:nvSpPr>
        <p:spPr>
          <a:xfrm>
            <a:off x="3722161" y="472768"/>
            <a:ext cx="892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oppins Light" pitchFamily="2" charset="77"/>
                <a:cs typeface="Poppins Light" pitchFamily="2" charset="77"/>
              </a:rPr>
              <a:t>Real-World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DFD90A8-C672-1A45-082A-1DEB08EE6B4B}"/>
              </a:ext>
            </a:extLst>
          </p:cNvPr>
          <p:cNvCxnSpPr>
            <a:cxnSpLocks/>
          </p:cNvCxnSpPr>
          <p:nvPr/>
        </p:nvCxnSpPr>
        <p:spPr>
          <a:xfrm>
            <a:off x="4347805" y="1242209"/>
            <a:ext cx="7435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7173F3-B26C-EFF4-C5D0-CDBA177E5E32}"/>
              </a:ext>
            </a:extLst>
          </p:cNvPr>
          <p:cNvSpPr txBox="1"/>
          <p:nvPr/>
        </p:nvSpPr>
        <p:spPr>
          <a:xfrm>
            <a:off x="5019659" y="1486664"/>
            <a:ext cx="6647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effectLst/>
                <a:latin typeface="Helvetica Neue" panose="02000503000000020004" pitchFamily="2" charset="0"/>
              </a:rPr>
              <a:t>Lưu các emotion của user vào database</a:t>
            </a:r>
          </a:p>
          <a:p>
            <a:endParaRPr lang="en-VN" sz="2800" dirty="0"/>
          </a:p>
          <a:p>
            <a:r>
              <a:rPr lang="en-VN" sz="2800" dirty="0"/>
              <a:t>Nhận biết sự thay đổi emotion của user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77ECC8-6607-0DEC-34E2-686C49FA2B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66" t="23459" r="34761" b="5799"/>
          <a:stretch/>
        </p:blipFill>
        <p:spPr>
          <a:xfrm>
            <a:off x="0" y="618310"/>
            <a:ext cx="4903808" cy="623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74ED08-C0FD-DFB7-F7A3-6C8B439315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73" t="23194" r="34661" b="5573"/>
          <a:stretch/>
        </p:blipFill>
        <p:spPr>
          <a:xfrm>
            <a:off x="462788" y="7481899"/>
            <a:ext cx="4582271" cy="5690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0F17C9-D518-1D70-0467-85AA1BC509DE}"/>
              </a:ext>
            </a:extLst>
          </p:cNvPr>
          <p:cNvSpPr txBox="1"/>
          <p:nvPr/>
        </p:nvSpPr>
        <p:spPr>
          <a:xfrm>
            <a:off x="5131947" y="9575310"/>
            <a:ext cx="66475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Nhận diện được các cảm xúc lẫn lộn</a:t>
            </a:r>
          </a:p>
          <a:p>
            <a:endParaRPr lang="en-VN" sz="2800" dirty="0"/>
          </a:p>
        </p:txBody>
      </p:sp>
    </p:spTree>
    <p:extLst>
      <p:ext uri="{BB962C8B-B14F-4D97-AF65-F5344CB8AC3E}">
        <p14:creationId xmlns:p14="http://schemas.microsoft.com/office/powerpoint/2010/main" val="30987052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CA987-37BC-492B-76E3-7A3751B34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9236D39-DE16-366D-6C90-40F99A2389D9}"/>
              </a:ext>
            </a:extLst>
          </p:cNvPr>
          <p:cNvSpPr txBox="1"/>
          <p:nvPr/>
        </p:nvSpPr>
        <p:spPr>
          <a:xfrm>
            <a:off x="-1481417" y="2644170"/>
            <a:ext cx="151548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13800" dirty="0">
                <a:solidFill>
                  <a:schemeClr val="bg1">
                    <a:lumMod val="65000"/>
                    <a:alpha val="19112"/>
                  </a:schemeClr>
                </a:solidFill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55FE00-D42A-D975-EA99-90F43BFD2452}"/>
              </a:ext>
            </a:extLst>
          </p:cNvPr>
          <p:cNvSpPr txBox="1"/>
          <p:nvPr/>
        </p:nvSpPr>
        <p:spPr>
          <a:xfrm>
            <a:off x="3722161" y="472768"/>
            <a:ext cx="892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oppins Light" pitchFamily="2" charset="77"/>
                <a:cs typeface="Poppins Light" pitchFamily="2" charset="77"/>
              </a:rPr>
              <a:t>Real-World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7C0A7C-1D40-CCFE-1A51-55D4EDB3020C}"/>
              </a:ext>
            </a:extLst>
          </p:cNvPr>
          <p:cNvCxnSpPr>
            <a:cxnSpLocks/>
          </p:cNvCxnSpPr>
          <p:nvPr/>
        </p:nvCxnSpPr>
        <p:spPr>
          <a:xfrm>
            <a:off x="4347805" y="1242209"/>
            <a:ext cx="7435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F986A4-7D7D-A69A-346F-A551CC8D060E}"/>
              </a:ext>
            </a:extLst>
          </p:cNvPr>
          <p:cNvSpPr txBox="1"/>
          <p:nvPr/>
        </p:nvSpPr>
        <p:spPr>
          <a:xfrm>
            <a:off x="5019659" y="1486664"/>
            <a:ext cx="6647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effectLst/>
                <a:latin typeface="Helvetica Neue" panose="02000503000000020004" pitchFamily="2" charset="0"/>
              </a:rPr>
              <a:t>Lưu các emotion của user vào database</a:t>
            </a:r>
          </a:p>
          <a:p>
            <a:endParaRPr lang="en-VN" sz="2800" dirty="0"/>
          </a:p>
          <a:p>
            <a:r>
              <a:rPr lang="en-VN" sz="2800" dirty="0"/>
              <a:t>Nhận biết sự thay đổi emotion của user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48BBA1-6AF0-751F-1E4B-8841E70DC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66" t="23459" r="34761" b="5799"/>
          <a:stretch/>
        </p:blipFill>
        <p:spPr>
          <a:xfrm>
            <a:off x="0" y="618310"/>
            <a:ext cx="4903808" cy="623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742A9-1FDF-7AA3-3D57-38300E6662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73" t="23194" r="34661" b="5573"/>
          <a:stretch/>
        </p:blipFill>
        <p:spPr>
          <a:xfrm>
            <a:off x="462788" y="7481899"/>
            <a:ext cx="4582271" cy="5690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42CE08-2EF9-2D49-029B-73104365DF74}"/>
              </a:ext>
            </a:extLst>
          </p:cNvPr>
          <p:cNvSpPr txBox="1"/>
          <p:nvPr/>
        </p:nvSpPr>
        <p:spPr>
          <a:xfrm>
            <a:off x="5131947" y="9575310"/>
            <a:ext cx="66475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Nhận diện được các cảm xúc lẫn lộn</a:t>
            </a:r>
          </a:p>
          <a:p>
            <a:endParaRPr lang="en-VN" sz="2800" dirty="0"/>
          </a:p>
        </p:txBody>
      </p:sp>
    </p:spTree>
    <p:extLst>
      <p:ext uri="{BB962C8B-B14F-4D97-AF65-F5344CB8AC3E}">
        <p14:creationId xmlns:p14="http://schemas.microsoft.com/office/powerpoint/2010/main" val="2242146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107EC-1DF9-5076-2003-3CC2C9CCB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5A3E64-EB93-2C82-A198-5D1F5C044096}"/>
              </a:ext>
            </a:extLst>
          </p:cNvPr>
          <p:cNvSpPr txBox="1"/>
          <p:nvPr/>
        </p:nvSpPr>
        <p:spPr>
          <a:xfrm>
            <a:off x="-1481417" y="2644170"/>
            <a:ext cx="151548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13800" dirty="0">
                <a:solidFill>
                  <a:schemeClr val="bg1">
                    <a:lumMod val="65000"/>
                    <a:alpha val="19112"/>
                  </a:schemeClr>
                </a:solidFill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45379-039C-D551-630F-B51BC6EBEC9A}"/>
              </a:ext>
            </a:extLst>
          </p:cNvPr>
          <p:cNvSpPr txBox="1"/>
          <p:nvPr/>
        </p:nvSpPr>
        <p:spPr>
          <a:xfrm>
            <a:off x="3722161" y="472768"/>
            <a:ext cx="892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oppins Light" pitchFamily="2" charset="77"/>
                <a:cs typeface="Poppins Light" pitchFamily="2" charset="77"/>
              </a:rPr>
              <a:t>Real-World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520FBA-E259-87BE-64BA-3B0D7AB0620C}"/>
              </a:ext>
            </a:extLst>
          </p:cNvPr>
          <p:cNvCxnSpPr>
            <a:cxnSpLocks/>
          </p:cNvCxnSpPr>
          <p:nvPr/>
        </p:nvCxnSpPr>
        <p:spPr>
          <a:xfrm>
            <a:off x="4347805" y="1242209"/>
            <a:ext cx="7435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75D7EE1-5094-B495-B10B-E26BF02B465F}"/>
              </a:ext>
            </a:extLst>
          </p:cNvPr>
          <p:cNvSpPr txBox="1"/>
          <p:nvPr/>
        </p:nvSpPr>
        <p:spPr>
          <a:xfrm>
            <a:off x="5019659" y="1486664"/>
            <a:ext cx="66475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effectLst/>
                <a:latin typeface="Helvetica Neue" panose="02000503000000020004" pitchFamily="2" charset="0"/>
              </a:rPr>
              <a:t>Lưu các emotion của user vào database</a:t>
            </a:r>
          </a:p>
          <a:p>
            <a:endParaRPr lang="en-VN" sz="2800" dirty="0"/>
          </a:p>
          <a:p>
            <a:r>
              <a:rPr lang="en-VN" sz="2800" dirty="0"/>
              <a:t>Nhận biết sự thay đổi emotion của user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941ACD-9BF3-D5AA-BA5D-FA4AA0B4EC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66" t="23459" r="34761" b="5799"/>
          <a:stretch/>
        </p:blipFill>
        <p:spPr>
          <a:xfrm>
            <a:off x="0" y="618310"/>
            <a:ext cx="4903808" cy="623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8772A4-24C9-F5AF-2FFB-F896A817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73" t="23194" r="34661" b="5573"/>
          <a:stretch/>
        </p:blipFill>
        <p:spPr>
          <a:xfrm>
            <a:off x="379462" y="1167690"/>
            <a:ext cx="4582271" cy="5690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07FE38-0E87-02A0-CA16-453F06E2963C}"/>
              </a:ext>
            </a:extLst>
          </p:cNvPr>
          <p:cNvSpPr txBox="1"/>
          <p:nvPr/>
        </p:nvSpPr>
        <p:spPr>
          <a:xfrm>
            <a:off x="5048621" y="3261101"/>
            <a:ext cx="66475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Nhận diện được các cảm xúc lẫn lộn</a:t>
            </a:r>
          </a:p>
          <a:p>
            <a:endParaRPr lang="en-VN" sz="2800" dirty="0"/>
          </a:p>
        </p:txBody>
      </p:sp>
    </p:spTree>
    <p:extLst>
      <p:ext uri="{BB962C8B-B14F-4D97-AF65-F5344CB8AC3E}">
        <p14:creationId xmlns:p14="http://schemas.microsoft.com/office/powerpoint/2010/main" val="1983735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2870B-4BE2-1F6A-E53C-4298953EA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nếu cảm xúc liên tục nhận biết nó_D7DD2E01-FE5F-4F7B-8496-A5B3A670879D.mp4">
            <a:hlinkClick r:id="" action="ppaction://media"/>
            <a:extLst>
              <a:ext uri="{FF2B5EF4-FFF2-40B4-BE49-F238E27FC236}">
                <a16:creationId xmlns:a16="http://schemas.microsoft.com/office/drawing/2014/main" id="{9F5C2A3D-AEC5-2E85-AEB0-5424024043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52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4B9DD-C18A-B791-5C5F-00F8E766F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AD39458-A2D4-BB4F-B596-BA046C104B84}"/>
              </a:ext>
            </a:extLst>
          </p:cNvPr>
          <p:cNvSpPr txBox="1"/>
          <p:nvPr/>
        </p:nvSpPr>
        <p:spPr>
          <a:xfrm>
            <a:off x="-1481417" y="2644170"/>
            <a:ext cx="151548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13800" dirty="0">
                <a:solidFill>
                  <a:schemeClr val="bg1">
                    <a:lumMod val="65000"/>
                    <a:alpha val="19112"/>
                  </a:schemeClr>
                </a:solidFill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BCFDE0-A27B-EC7C-277C-0E2E20049A4B}"/>
              </a:ext>
            </a:extLst>
          </p:cNvPr>
          <p:cNvSpPr txBox="1"/>
          <p:nvPr/>
        </p:nvSpPr>
        <p:spPr>
          <a:xfrm>
            <a:off x="1520941" y="472768"/>
            <a:ext cx="892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oppins Light" pitchFamily="2" charset="77"/>
                <a:cs typeface="Poppins Light" pitchFamily="2" charset="77"/>
              </a:rPr>
              <a:t>Real-World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B3BAD2-783B-6EAA-0D39-90C79239EC9C}"/>
              </a:ext>
            </a:extLst>
          </p:cNvPr>
          <p:cNvCxnSpPr>
            <a:cxnSpLocks/>
          </p:cNvCxnSpPr>
          <p:nvPr/>
        </p:nvCxnSpPr>
        <p:spPr>
          <a:xfrm>
            <a:off x="2097505" y="1242209"/>
            <a:ext cx="7435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5D1D758-9782-BC9B-BD46-ED05A1A69D56}"/>
              </a:ext>
            </a:extLst>
          </p:cNvPr>
          <p:cNvSpPr txBox="1"/>
          <p:nvPr/>
        </p:nvSpPr>
        <p:spPr>
          <a:xfrm>
            <a:off x="2491357" y="1534596"/>
            <a:ext cx="66475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effectLst/>
                <a:latin typeface="Helvetica Neue" panose="02000503000000020004" pitchFamily="2" charset="0"/>
              </a:rPr>
              <a:t>Nhận diện được cảm xúc của user thông qua webcam</a:t>
            </a:r>
            <a:endParaRPr lang="en-VN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E4CEE6-8998-4199-B362-0D05CD4CD9C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66" t="23459" r="34761" b="5799"/>
          <a:stretch/>
        </p:blipFill>
        <p:spPr>
          <a:xfrm>
            <a:off x="-5470358" y="4340079"/>
            <a:ext cx="4903808" cy="623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F7863C-5008-DE5D-F202-5424F2F05B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73" t="23194" r="34661" b="5573"/>
          <a:stretch/>
        </p:blipFill>
        <p:spPr>
          <a:xfrm>
            <a:off x="-4866306" y="6204911"/>
            <a:ext cx="4582271" cy="5690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28F5FE-CBA3-9EE6-3C13-209758F910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67" t="23307" r="4339" b="7450"/>
          <a:stretch/>
        </p:blipFill>
        <p:spPr>
          <a:xfrm>
            <a:off x="2294430" y="2972429"/>
            <a:ext cx="7041371" cy="30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41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73A23-8AAA-14E9-B2C2-8C38522D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ebcam sad_AC9EBD5C-43B6-41DE-9C50-A3F1DF26E42B.mp4">
            <a:hlinkClick r:id="" action="ppaction://media"/>
            <a:extLst>
              <a:ext uri="{FF2B5EF4-FFF2-40B4-BE49-F238E27FC236}">
                <a16:creationId xmlns:a16="http://schemas.microsoft.com/office/drawing/2014/main" id="{8B912590-313B-014D-89A6-5EB963A8F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00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73A23-8AAA-14E9-B2C2-8C38522DC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ebcam joy_FC3B8742-84B5-4EAB-9BDC-9F778A86FD9D.mp4">
            <a:hlinkClick r:id="" action="ppaction://media"/>
            <a:extLst>
              <a:ext uri="{FF2B5EF4-FFF2-40B4-BE49-F238E27FC236}">
                <a16:creationId xmlns:a16="http://schemas.microsoft.com/office/drawing/2014/main" id="{6B7F1E9B-D5FB-DB3D-FF33-8EB7E55E53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54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5C2E91-1F98-6076-61FF-1EC1A1BA7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CD3DBC-40BE-938A-0B73-B98E2F86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9" y="-263550"/>
            <a:ext cx="2593647" cy="259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1E590B-6EB9-A7A8-6DD5-E910FFD2DA22}"/>
              </a:ext>
            </a:extLst>
          </p:cNvPr>
          <p:cNvSpPr txBox="1"/>
          <p:nvPr/>
        </p:nvSpPr>
        <p:spPr>
          <a:xfrm>
            <a:off x="2711667" y="504029"/>
            <a:ext cx="8087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094549"/>
                </a:solidFill>
              </a:rPr>
              <a:t>VẤN ĐỀ VÀ TẦM QUAN TRỌNG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EC3FDB-10F4-30C1-B079-1C22B91B2285}"/>
              </a:ext>
            </a:extLst>
          </p:cNvPr>
          <p:cNvSpPr txBox="1"/>
          <p:nvPr/>
        </p:nvSpPr>
        <p:spPr>
          <a:xfrm>
            <a:off x="1722052" y="1655451"/>
            <a:ext cx="868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Theo WHO, </a:t>
            </a:r>
            <a:r>
              <a:rPr lang="vi-VN" sz="2400" dirty="0">
                <a:highlight>
                  <a:srgbClr val="FFFF00"/>
                </a:highlight>
              </a:rPr>
              <a:t>khoảng 20% dân số thế giới </a:t>
            </a:r>
            <a:r>
              <a:rPr lang="vi-VN" sz="2400" dirty="0"/>
              <a:t>gặp vấn đề về sức khỏe tâm lý mỗi năm, nhưng phần lớn không được chẩn đoán hoặc điều trị kịp thời.</a:t>
            </a:r>
            <a:endParaRPr lang="en-VN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8572B5-6D5F-F801-C26C-6E825E7FDC06}"/>
              </a:ext>
            </a:extLst>
          </p:cNvPr>
          <p:cNvSpPr txBox="1"/>
          <p:nvPr/>
        </p:nvSpPr>
        <p:spPr>
          <a:xfrm>
            <a:off x="1722052" y="3222170"/>
            <a:ext cx="85265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/>
              <a:t>Một nghiên cứu cho thấy có đến </a:t>
            </a:r>
            <a:r>
              <a:rPr lang="vi-VN" sz="2400" b="1" dirty="0">
                <a:highlight>
                  <a:srgbClr val="FFFF00"/>
                </a:highlight>
              </a:rPr>
              <a:t>50% bệnh nhân tâm lý quên uống thuốc theo đúng liều lượng</a:t>
            </a:r>
            <a:r>
              <a:rPr lang="vi-VN" sz="2400" dirty="0"/>
              <a:t>, làm giảm hiệu quả điều trị.</a:t>
            </a:r>
            <a:endParaRPr lang="en-VN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A84D22-DA42-ADF2-BB47-2DBD205BC2DC}"/>
              </a:ext>
            </a:extLst>
          </p:cNvPr>
          <p:cNvSpPr txBox="1"/>
          <p:nvPr/>
        </p:nvSpPr>
        <p:spPr>
          <a:xfrm>
            <a:off x="1722053" y="4788889"/>
            <a:ext cx="85265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 err="1"/>
              <a:t>Căng</a:t>
            </a:r>
            <a:r>
              <a:rPr lang="en-US" sz="2800" b="1" dirty="0"/>
              <a:t> </a:t>
            </a:r>
            <a:r>
              <a:rPr lang="en-US" sz="2800" b="1" dirty="0" err="1"/>
              <a:t>thẳng</a:t>
            </a:r>
            <a:r>
              <a:rPr lang="en-US" sz="2800" b="1" dirty="0"/>
              <a:t>, lo </a:t>
            </a:r>
            <a:r>
              <a:rPr lang="en-US" sz="2800" b="1" dirty="0" err="1"/>
              <a:t>âu</a:t>
            </a:r>
            <a:r>
              <a:rPr lang="en-US" sz="2800" b="1" dirty="0"/>
              <a:t>, </a:t>
            </a:r>
            <a:r>
              <a:rPr lang="en-US" sz="2800" b="1" dirty="0" err="1"/>
              <a:t>và</a:t>
            </a:r>
            <a:r>
              <a:rPr lang="en-US" sz="2800" b="1" dirty="0"/>
              <a:t> </a:t>
            </a:r>
            <a:r>
              <a:rPr lang="en-US" sz="2800" b="1" dirty="0" err="1"/>
              <a:t>trầm</a:t>
            </a:r>
            <a:r>
              <a:rPr lang="en-US" sz="2800" b="1" dirty="0"/>
              <a:t> </a:t>
            </a:r>
            <a:r>
              <a:rPr lang="en-US" sz="2800" b="1" dirty="0" err="1"/>
              <a:t>cảm</a:t>
            </a:r>
            <a:r>
              <a:rPr lang="en-US" sz="2800" b="1" dirty="0"/>
              <a:t> </a:t>
            </a:r>
            <a:r>
              <a:rPr lang="en-US" sz="2800" b="1" dirty="0" err="1"/>
              <a:t>ngày</a:t>
            </a:r>
            <a:r>
              <a:rPr lang="en-US" sz="2800" b="1" dirty="0"/>
              <a:t> </a:t>
            </a:r>
            <a:r>
              <a:rPr lang="en-US" sz="2800" b="1" dirty="0" err="1"/>
              <a:t>càng</a:t>
            </a:r>
            <a:r>
              <a:rPr lang="en-US" sz="2800" b="1" dirty="0"/>
              <a:t> </a:t>
            </a:r>
            <a:r>
              <a:rPr lang="en-US" sz="2800" b="1" dirty="0" err="1"/>
              <a:t>phổ</a:t>
            </a:r>
            <a:r>
              <a:rPr lang="en-US" sz="2800" b="1" dirty="0"/>
              <a:t> </a:t>
            </a:r>
            <a:r>
              <a:rPr lang="en-US" sz="2800" b="1" dirty="0" err="1"/>
              <a:t>biến</a:t>
            </a:r>
            <a:r>
              <a:rPr lang="en-US" sz="2800" b="1" dirty="0"/>
              <a:t> do </a:t>
            </a:r>
            <a:r>
              <a:rPr lang="en-US" sz="2800" b="1" dirty="0" err="1"/>
              <a:t>áp</a:t>
            </a:r>
            <a:r>
              <a:rPr lang="en-US" sz="2800" b="1" dirty="0"/>
              <a:t> </a:t>
            </a:r>
            <a:r>
              <a:rPr lang="en-US" sz="2800" b="1" dirty="0" err="1"/>
              <a:t>lực</a:t>
            </a:r>
            <a:r>
              <a:rPr lang="en-US" sz="2800" b="1" dirty="0"/>
              <a:t> </a:t>
            </a:r>
            <a:r>
              <a:rPr lang="en-US" sz="2800" b="1" dirty="0" err="1"/>
              <a:t>công</a:t>
            </a:r>
            <a:r>
              <a:rPr lang="en-US" sz="2800" b="1" dirty="0"/>
              <a:t> </a:t>
            </a:r>
            <a:r>
              <a:rPr lang="en-US" sz="2800" b="1" dirty="0" err="1"/>
              <a:t>việc</a:t>
            </a:r>
            <a:r>
              <a:rPr lang="en-US" sz="2800" b="1" dirty="0"/>
              <a:t> </a:t>
            </a:r>
            <a:r>
              <a:rPr lang="en-US" sz="2800" b="1" dirty="0" err="1"/>
              <a:t>và</a:t>
            </a:r>
            <a:r>
              <a:rPr lang="en-US" sz="2800" b="1" dirty="0"/>
              <a:t> </a:t>
            </a:r>
            <a:r>
              <a:rPr lang="en-US" sz="2800" b="1" dirty="0" err="1"/>
              <a:t>cuộc</a:t>
            </a:r>
            <a:r>
              <a:rPr lang="en-US" sz="2800" b="1" dirty="0"/>
              <a:t> </a:t>
            </a:r>
            <a:r>
              <a:rPr lang="en-US" sz="2800" b="1" dirty="0" err="1"/>
              <a:t>sống</a:t>
            </a:r>
            <a:r>
              <a:rPr lang="en-US" sz="2800" b="1" dirty="0"/>
              <a:t> </a:t>
            </a:r>
            <a:r>
              <a:rPr lang="en-US" sz="2800" b="1" dirty="0" err="1"/>
              <a:t>hiện</a:t>
            </a:r>
            <a:r>
              <a:rPr lang="en-US" sz="2800" b="1" dirty="0"/>
              <a:t> </a:t>
            </a:r>
            <a:r>
              <a:rPr lang="en-US" sz="2800" b="1" dirty="0" err="1"/>
              <a:t>đại</a:t>
            </a:r>
            <a:r>
              <a:rPr lang="en-US" sz="2800" b="1" dirty="0"/>
              <a:t>.</a:t>
            </a:r>
            <a:endParaRPr lang="en-VN" sz="2800" b="1" dirty="0"/>
          </a:p>
        </p:txBody>
      </p:sp>
    </p:spTree>
    <p:extLst>
      <p:ext uri="{BB962C8B-B14F-4D97-AF65-F5344CB8AC3E}">
        <p14:creationId xmlns:p14="http://schemas.microsoft.com/office/powerpoint/2010/main" val="174488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44DE8-0134-150C-BC89-7EE487F96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F61C0F-D26B-5E58-FF95-16E338BE50F3}"/>
              </a:ext>
            </a:extLst>
          </p:cNvPr>
          <p:cNvSpPr txBox="1"/>
          <p:nvPr/>
        </p:nvSpPr>
        <p:spPr>
          <a:xfrm>
            <a:off x="-1481417" y="2644170"/>
            <a:ext cx="15154834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VN" sz="13800" dirty="0">
                <a:solidFill>
                  <a:schemeClr val="bg1">
                    <a:lumMod val="65000"/>
                    <a:alpha val="19112"/>
                  </a:schemeClr>
                </a:solidFill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B7DAE-4AE7-3335-464F-E6B46B134FE8}"/>
              </a:ext>
            </a:extLst>
          </p:cNvPr>
          <p:cNvSpPr txBox="1"/>
          <p:nvPr/>
        </p:nvSpPr>
        <p:spPr>
          <a:xfrm>
            <a:off x="1520941" y="472768"/>
            <a:ext cx="89255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Poppins Light" pitchFamily="2" charset="77"/>
                <a:cs typeface="Poppins Light" pitchFamily="2" charset="77"/>
              </a:rPr>
              <a:t>Real-World Experience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D3BA67-EA38-BC0A-9D0F-C44953A4243B}"/>
              </a:ext>
            </a:extLst>
          </p:cNvPr>
          <p:cNvCxnSpPr>
            <a:cxnSpLocks/>
          </p:cNvCxnSpPr>
          <p:nvPr/>
        </p:nvCxnSpPr>
        <p:spPr>
          <a:xfrm>
            <a:off x="2097505" y="1242209"/>
            <a:ext cx="743522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810238C-4BB2-E2AA-46D5-65BC9CC1710F}"/>
              </a:ext>
            </a:extLst>
          </p:cNvPr>
          <p:cNvSpPr txBox="1"/>
          <p:nvPr/>
        </p:nvSpPr>
        <p:spPr>
          <a:xfrm>
            <a:off x="2491357" y="1534596"/>
            <a:ext cx="66475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dirty="0">
                <a:effectLst/>
                <a:latin typeface="Helvetica Neue" panose="02000503000000020004" pitchFamily="2" charset="0"/>
              </a:rPr>
              <a:t>Nhận diện được cảm xúc của user thông qua webcam</a:t>
            </a:r>
          </a:p>
          <a:p>
            <a:pPr algn="ctr"/>
            <a:endParaRPr lang="vi-VN" sz="2800" dirty="0">
              <a:effectLst/>
              <a:latin typeface="Helvetica Neue" panose="02000503000000020004" pitchFamily="2" charset="0"/>
            </a:endParaRPr>
          </a:p>
          <a:p>
            <a:pPr algn="ctr"/>
            <a:r>
              <a:rPr lang="vi-VN" sz="2800" dirty="0"/>
              <a:t>Có input nhập và nghe cho user</a:t>
            </a:r>
            <a:endParaRPr lang="en-VN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7B3C00-C90D-3C2B-C231-A5C72F6D5C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966" t="23459" r="34761" b="5799"/>
          <a:stretch/>
        </p:blipFill>
        <p:spPr>
          <a:xfrm>
            <a:off x="-5470358" y="4340079"/>
            <a:ext cx="4903808" cy="62396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52A1B9-54B3-9A4D-B77E-334A35A6CD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073" t="23194" r="34661" b="5573"/>
          <a:stretch/>
        </p:blipFill>
        <p:spPr>
          <a:xfrm>
            <a:off x="-4866306" y="6204911"/>
            <a:ext cx="4582271" cy="56903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0251A0-B102-55F0-2326-B02CC8033D0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67" t="23307" r="4339" b="7450"/>
          <a:stretch/>
        </p:blipFill>
        <p:spPr>
          <a:xfrm>
            <a:off x="2294430" y="3507523"/>
            <a:ext cx="7041371" cy="302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1216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2FA6B-7B9D-2467-0E9E-1D4167238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35777C-92EB-C60C-5470-E3F84CB9FA4C}"/>
              </a:ext>
            </a:extLst>
          </p:cNvPr>
          <p:cNvSpPr txBox="1"/>
          <p:nvPr/>
        </p:nvSpPr>
        <p:spPr>
          <a:xfrm>
            <a:off x="699736" y="782781"/>
            <a:ext cx="36116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ROADMAP</a:t>
            </a:r>
          </a:p>
        </p:txBody>
      </p:sp>
      <p:pic>
        <p:nvPicPr>
          <p:cNvPr id="7" name="Graphic 6" descr="Bar graph with upward trend with solid fill">
            <a:extLst>
              <a:ext uri="{FF2B5EF4-FFF2-40B4-BE49-F238E27FC236}">
                <a16:creationId xmlns:a16="http://schemas.microsoft.com/office/drawing/2014/main" id="{D1FD8622-AE85-2B7B-090B-9DF7C2CEC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2768" y="677236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B2A620-FAF8-5878-64AA-716C72A98D62}"/>
              </a:ext>
            </a:extLst>
          </p:cNvPr>
          <p:cNvSpPr txBox="1"/>
          <p:nvPr/>
        </p:nvSpPr>
        <p:spPr>
          <a:xfrm>
            <a:off x="699736" y="2025908"/>
            <a:ext cx="1015465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effectLst/>
                <a:latin typeface="Helvetica Neue" panose="02000503000000020004" pitchFamily="2" charset="0"/>
              </a:rPr>
              <a:t>sử dụng các </a:t>
            </a:r>
            <a:r>
              <a:rPr lang="vi-VN" sz="2800" dirty="0">
                <a:effectLst/>
                <a:highlight>
                  <a:srgbClr val="00FF00"/>
                </a:highlight>
                <a:latin typeface="Helvetica Neue" panose="02000503000000020004" pitchFamily="2" charset="0"/>
              </a:rPr>
              <a:t>model tiên tiến hơn </a:t>
            </a:r>
            <a:r>
              <a:rPr lang="vi-VN" sz="2800" dirty="0">
                <a:effectLst/>
                <a:latin typeface="Helvetica Neue" panose="02000503000000020004" pitchFamily="2" charset="0"/>
              </a:rPr>
              <a:t>có thể là Open AI Api key để đưa ra các </a:t>
            </a:r>
            <a:r>
              <a:rPr lang="vi-VN" sz="2800" dirty="0">
                <a:effectLst/>
                <a:highlight>
                  <a:srgbClr val="00FF00"/>
                </a:highlight>
                <a:latin typeface="Helvetica Neue" panose="02000503000000020004" pitchFamily="2" charset="0"/>
              </a:rPr>
              <a:t>responses thân thiện </a:t>
            </a:r>
            <a:r>
              <a:rPr lang="vi-VN" sz="2800" dirty="0">
                <a:effectLst/>
                <a:latin typeface="Helvetica Neue" panose="02000503000000020004" pitchFamily="2" charset="0"/>
              </a:rPr>
              <a:t>người dùng hơn</a:t>
            </a:r>
          </a:p>
          <a:p>
            <a:br>
              <a:rPr lang="vi-VN" sz="2800" dirty="0">
                <a:effectLst/>
                <a:latin typeface="Helvetica Neue" panose="02000503000000020004" pitchFamily="2" charset="0"/>
              </a:rPr>
            </a:br>
            <a:r>
              <a:rPr lang="vi-VN" sz="2800" dirty="0">
                <a:effectLst/>
                <a:latin typeface="Helvetica Neue" panose="02000503000000020004" pitchFamily="2" charset="0"/>
              </a:rPr>
              <a:t>Nhận biết các </a:t>
            </a:r>
            <a:r>
              <a:rPr lang="vi-VN" sz="2800" dirty="0">
                <a:effectLst/>
                <a:highlight>
                  <a:srgbClr val="00FF00"/>
                </a:highlight>
                <a:latin typeface="Helvetica Neue" panose="02000503000000020004" pitchFamily="2" charset="0"/>
              </a:rPr>
              <a:t>cảm xúc không đồng nhấ</a:t>
            </a:r>
            <a:r>
              <a:rPr lang="vi-VN" sz="2800" dirty="0">
                <a:effectLst/>
                <a:latin typeface="Helvetica Neue" panose="02000503000000020004" pitchFamily="2" charset="0"/>
              </a:rPr>
              <a:t>t thông qua text, voice và webcam</a:t>
            </a:r>
          </a:p>
          <a:p>
            <a:endParaRPr lang="vi-VN" sz="2800" dirty="0">
              <a:latin typeface="Helvetica Neue" panose="02000503000000020004" pitchFamily="2" charset="0"/>
            </a:endParaRPr>
          </a:p>
          <a:p>
            <a:r>
              <a:rPr lang="vi-VN" sz="2800" dirty="0"/>
              <a:t>Mở rộng người dùng sẽ qua chiến dịch quảng cáo và hợp tác với các tổ chức y tế và công ty. AI sẽ được nâng cấp để hiểu và phản hồi chính xác hơn và trải nghiệm chân thật hơn</a:t>
            </a:r>
            <a:endParaRPr lang="en-VN" sz="2800" dirty="0"/>
          </a:p>
          <a:p>
            <a:endParaRPr lang="vi-VN" sz="2800" dirty="0">
              <a:effectLst/>
              <a:latin typeface="Helvetica Neue" panose="02000503000000020004" pitchFamily="2" charset="0"/>
            </a:endParaRPr>
          </a:p>
          <a:p>
            <a:endParaRPr lang="en-VN" sz="2800" dirty="0"/>
          </a:p>
        </p:txBody>
      </p:sp>
    </p:spTree>
    <p:extLst>
      <p:ext uri="{BB962C8B-B14F-4D97-AF65-F5344CB8AC3E}">
        <p14:creationId xmlns:p14="http://schemas.microsoft.com/office/powerpoint/2010/main" val="2445833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64F71-2FBB-06E6-CBA2-0FECBEC26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63B189-05F9-0847-FFBA-87F3154842DB}"/>
              </a:ext>
            </a:extLst>
          </p:cNvPr>
          <p:cNvSpPr txBox="1"/>
          <p:nvPr/>
        </p:nvSpPr>
        <p:spPr>
          <a:xfrm>
            <a:off x="2012129" y="1128112"/>
            <a:ext cx="75298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4400" b="1" dirty="0">
                <a:solidFill>
                  <a:srgbClr val="094549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REM Black" pitchFamily="2" charset="77"/>
                <a:cs typeface="REM Black" pitchFamily="2" charset="77"/>
              </a:rPr>
              <a:t>HEALTHSHARK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5184F3-6ECE-4581-FC1F-0F3113C2E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661" y="1964706"/>
            <a:ext cx="5644493" cy="56444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A0C4F-0EBA-6602-91A8-8D407A6B00DF}"/>
              </a:ext>
            </a:extLst>
          </p:cNvPr>
          <p:cNvSpPr txBox="1"/>
          <p:nvPr/>
        </p:nvSpPr>
        <p:spPr>
          <a:xfrm>
            <a:off x="1465729" y="1924247"/>
            <a:ext cx="9520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i="1" dirty="0"/>
              <a:t>”YOUR MINDS MATTER, YOUR FEELINGS COUNT”</a:t>
            </a:r>
          </a:p>
        </p:txBody>
      </p:sp>
    </p:spTree>
    <p:extLst>
      <p:ext uri="{BB962C8B-B14F-4D97-AF65-F5344CB8AC3E}">
        <p14:creationId xmlns:p14="http://schemas.microsoft.com/office/powerpoint/2010/main" val="1796448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219AD6-ED84-2F65-95AC-8AB4C856B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1C3871-CA25-3A2E-59EA-726317EC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29" y="-263550"/>
            <a:ext cx="2593647" cy="259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0484A9-7560-FA6B-B937-262CCE27A1F8}"/>
              </a:ext>
            </a:extLst>
          </p:cNvPr>
          <p:cNvSpPr txBox="1"/>
          <p:nvPr/>
        </p:nvSpPr>
        <p:spPr>
          <a:xfrm>
            <a:off x="2538246" y="642730"/>
            <a:ext cx="8087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094549"/>
                </a:solidFill>
              </a:rPr>
              <a:t>KHÓ KHĂN CỦA NGƯỜI DÙNG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94F7CA-EB57-2E25-BCE8-357FC4D3B4A2}"/>
              </a:ext>
            </a:extLst>
          </p:cNvPr>
          <p:cNvSpPr txBox="1"/>
          <p:nvPr/>
        </p:nvSpPr>
        <p:spPr>
          <a:xfrm>
            <a:off x="1073640" y="1968568"/>
            <a:ext cx="100447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highlight>
                  <a:srgbClr val="FF0000"/>
                </a:highlight>
              </a:rPr>
              <a:t>Thiếu công cụ hỗ trợ</a:t>
            </a:r>
            <a:r>
              <a:rPr lang="vi-VN" sz="3200" dirty="0"/>
              <a:t> theo dõi tâm trạng và sức khỏe tinh thần một cách hệ thống. </a:t>
            </a:r>
          </a:p>
          <a:p>
            <a:endParaRPr lang="vi-VN" sz="3200" dirty="0"/>
          </a:p>
          <a:p>
            <a:r>
              <a:rPr lang="vi-VN" sz="3200" dirty="0"/>
              <a:t>Việc </a:t>
            </a:r>
            <a:r>
              <a:rPr lang="vi-VN" sz="3200" dirty="0">
                <a:highlight>
                  <a:srgbClr val="FFFF00"/>
                </a:highlight>
              </a:rPr>
              <a:t>ghi nhớ và duy trì</a:t>
            </a:r>
            <a:r>
              <a:rPr lang="vi-VN" sz="3200" dirty="0"/>
              <a:t> lịch trình uống thuốc, tập luyện tinh thần hay thư giãn là một </a:t>
            </a:r>
            <a:r>
              <a:rPr lang="vi-VN" sz="3200" dirty="0">
                <a:highlight>
                  <a:srgbClr val="FF0000"/>
                </a:highlight>
              </a:rPr>
              <a:t>thách thức lớn</a:t>
            </a:r>
            <a:r>
              <a:rPr lang="vi-VN" sz="3200" dirty="0"/>
              <a:t>. </a:t>
            </a:r>
          </a:p>
          <a:p>
            <a:endParaRPr lang="vi-VN" sz="3200" dirty="0"/>
          </a:p>
          <a:p>
            <a:r>
              <a:rPr lang="vi-VN" sz="3200" dirty="0"/>
              <a:t>Không phải ai cũng có </a:t>
            </a:r>
            <a:r>
              <a:rPr lang="vi-VN" sz="3200" dirty="0">
                <a:highlight>
                  <a:srgbClr val="FFFF00"/>
                </a:highlight>
              </a:rPr>
              <a:t>điều kiện tiếp cận </a:t>
            </a:r>
            <a:r>
              <a:rPr lang="vi-VN" sz="3200" dirty="0"/>
              <a:t>bác sĩ tâm lý hoặc liệu pháp chuyên sâu thường xuyên.</a:t>
            </a:r>
            <a:endParaRPr lang="en-VN" sz="3200" dirty="0"/>
          </a:p>
        </p:txBody>
      </p:sp>
    </p:spTree>
    <p:extLst>
      <p:ext uri="{BB962C8B-B14F-4D97-AF65-F5344CB8AC3E}">
        <p14:creationId xmlns:p14="http://schemas.microsoft.com/office/powerpoint/2010/main" val="1369771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F6420-3C94-0925-288E-60A4C1623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6FE30-571D-42BF-55FD-1766FE34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367" y="209415"/>
            <a:ext cx="2593647" cy="259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BF555-B58E-8DD3-96F9-D6978D12B3D9}"/>
              </a:ext>
            </a:extLst>
          </p:cNvPr>
          <p:cNvSpPr txBox="1"/>
          <p:nvPr/>
        </p:nvSpPr>
        <p:spPr>
          <a:xfrm>
            <a:off x="3018876" y="1050554"/>
            <a:ext cx="8087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094549"/>
                </a:solidFill>
              </a:rPr>
              <a:t>SỰ ĐÁP ỨNG CỦA HEALTHSHARK!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7E5245-78D2-B449-4058-CC0DC0F70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968" y="2448469"/>
            <a:ext cx="7772400" cy="352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57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4DFC2-0B81-1266-80A5-668D18B15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g chủ_37DBDAFC-30D2-4613-8401-58E040E8AA7B.mp4">
            <a:hlinkClick r:id="" action="ppaction://media"/>
            <a:extLst>
              <a:ext uri="{FF2B5EF4-FFF2-40B4-BE49-F238E27FC236}">
                <a16:creationId xmlns:a16="http://schemas.microsoft.com/office/drawing/2014/main" id="{A5AFEA41-7F33-AD9D-A36A-128FA436A8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56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C94A6A-BEC1-1A89-A52B-510C24823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EC3520-DE9D-820C-D702-E868318F3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16" y="-248431"/>
            <a:ext cx="2593647" cy="259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7967B-8486-D2B1-2110-187EF3BD0288}"/>
              </a:ext>
            </a:extLst>
          </p:cNvPr>
          <p:cNvSpPr txBox="1"/>
          <p:nvPr/>
        </p:nvSpPr>
        <p:spPr>
          <a:xfrm>
            <a:off x="3066172" y="512187"/>
            <a:ext cx="8087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094549"/>
                </a:solidFill>
              </a:rPr>
              <a:t>SỰ ĐÁP ỨNG CỦA HEALTHSHARK!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DFEE28-6F96-AF95-8B13-2DF7968395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3759" r="-4057" b="5826"/>
          <a:stretch/>
        </p:blipFill>
        <p:spPr>
          <a:xfrm>
            <a:off x="649996" y="2293896"/>
            <a:ext cx="5179193" cy="35157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F2219A5-30CF-1569-15C2-B892B6A02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875" y="2494783"/>
            <a:ext cx="5276633" cy="3513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3DB8DE-1BD3-4D6F-17D8-DCCC07966B7B}"/>
              </a:ext>
            </a:extLst>
          </p:cNvPr>
          <p:cNvSpPr txBox="1"/>
          <p:nvPr/>
        </p:nvSpPr>
        <p:spPr>
          <a:xfrm>
            <a:off x="5829189" y="2293896"/>
            <a:ext cx="61893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HealthShark </a:t>
            </a:r>
            <a:r>
              <a:rPr lang="vi-VN" sz="2800" dirty="0">
                <a:highlight>
                  <a:srgbClr val="00FF00"/>
                </a:highlight>
              </a:rPr>
              <a:t>là một nền tảng hỗ trợ chăm sóc sức khỏe tâm lý bằng trí tuệ nhân tạo.</a:t>
            </a:r>
            <a:r>
              <a:rPr lang="vi-VN" sz="2800" dirty="0"/>
              <a:t> </a:t>
            </a:r>
          </a:p>
          <a:p>
            <a:endParaRPr lang="vi-VN" sz="2800" dirty="0"/>
          </a:p>
          <a:p>
            <a:r>
              <a:rPr lang="vi-VN" sz="2800" dirty="0"/>
              <a:t>Giúp người dùng theo dõi sức khỏe tinh thần, </a:t>
            </a:r>
            <a:r>
              <a:rPr lang="vi-VN" sz="2800" dirty="0">
                <a:highlight>
                  <a:srgbClr val="00FFFF"/>
                </a:highlight>
              </a:rPr>
              <a:t>nhắc nhở dùng thuốc và đề xuất phương pháp cải thiện tâm trạng một cách cá nhân hóa.</a:t>
            </a:r>
            <a:endParaRPr lang="en-VN" sz="2800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448866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DDE96B-3D8D-03EA-901F-2BE0C1FA6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BABA62-090F-659D-FAD3-D9F295FA4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16" y="-248431"/>
            <a:ext cx="2593647" cy="259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5C7AB-A1BB-883E-0678-6AFD1B25B5CC}"/>
              </a:ext>
            </a:extLst>
          </p:cNvPr>
          <p:cNvSpPr txBox="1"/>
          <p:nvPr/>
        </p:nvSpPr>
        <p:spPr>
          <a:xfrm>
            <a:off x="3066172" y="512187"/>
            <a:ext cx="8087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094549"/>
                </a:solidFill>
              </a:rPr>
              <a:t>SỰ ĐÁP ỨNG CỦA HEALTHSHARK!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F93B08-5BA0-C6AD-7B43-19C9066DE3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3759" r="-4057" b="5826"/>
          <a:stretch/>
        </p:blipFill>
        <p:spPr>
          <a:xfrm>
            <a:off x="-5239790" y="2305755"/>
            <a:ext cx="5179193" cy="35157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F969D4-9DBA-3AE8-4C3A-6FBDFCF91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253" y="2146356"/>
            <a:ext cx="5081972" cy="3513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3B5F93-D7AC-0EB8-64DE-8AC173520FA2}"/>
              </a:ext>
            </a:extLst>
          </p:cNvPr>
          <p:cNvSpPr txBox="1"/>
          <p:nvPr/>
        </p:nvSpPr>
        <p:spPr>
          <a:xfrm>
            <a:off x="673865" y="2120476"/>
            <a:ext cx="61893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VỚI CÁC CHỨC NĂNG NHƯ:</a:t>
            </a:r>
          </a:p>
          <a:p>
            <a:endParaRPr lang="vi-VN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vi-VN" sz="2800" dirty="0"/>
              <a:t>THEO DÕI SỨC KHOẺ TÂM LÝ</a:t>
            </a:r>
          </a:p>
          <a:p>
            <a:pPr marL="457200" indent="-457200">
              <a:buFont typeface="Wingdings" pitchFamily="2" charset="2"/>
              <a:buChar char="ü"/>
            </a:pPr>
            <a:endParaRPr lang="vi-VN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vi-VN" sz="2800" dirty="0"/>
              <a:t>NHẮC NHỞ UỐNG THUỐC VÀ HOẠT ĐỘNG</a:t>
            </a:r>
          </a:p>
          <a:p>
            <a:pPr marL="457200" indent="-457200">
              <a:buFont typeface="Wingdings" pitchFamily="2" charset="2"/>
              <a:buChar char="ü"/>
            </a:pPr>
            <a:endParaRPr lang="vi-VN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vi-VN" sz="2800" dirty="0"/>
              <a:t>ĐỀ XUẤT BỮA ĂN </a:t>
            </a:r>
            <a:endParaRPr lang="en-VN" sz="2800" dirty="0"/>
          </a:p>
        </p:txBody>
      </p:sp>
    </p:spTree>
    <p:extLst>
      <p:ext uri="{BB962C8B-B14F-4D97-AF65-F5344CB8AC3E}">
        <p14:creationId xmlns:p14="http://schemas.microsoft.com/office/powerpoint/2010/main" val="326786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0E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4D1183-40F7-7C80-7824-0BAC9492B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A2B63D-8E7E-0629-BC60-9152D7740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116" y="-248431"/>
            <a:ext cx="2593647" cy="2593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E75409-934D-8BD8-FB83-A641E22B7AB3}"/>
              </a:ext>
            </a:extLst>
          </p:cNvPr>
          <p:cNvSpPr txBox="1"/>
          <p:nvPr/>
        </p:nvSpPr>
        <p:spPr>
          <a:xfrm>
            <a:off x="3066172" y="591015"/>
            <a:ext cx="8087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3600" b="1" dirty="0">
                <a:solidFill>
                  <a:srgbClr val="094549"/>
                </a:solidFill>
              </a:rPr>
              <a:t>LỢI ÍCH CỦA HEALTHSHARK!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1408B8-7ACB-39BF-9656-48B92463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" t="13759" r="-4057" b="5826"/>
          <a:stretch/>
        </p:blipFill>
        <p:spPr>
          <a:xfrm>
            <a:off x="-5239790" y="2305755"/>
            <a:ext cx="5179193" cy="351571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F77BF0-1084-4F36-6E16-BECF9D22B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0011" y="2305755"/>
            <a:ext cx="5081972" cy="3513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B55B5-0EED-C5D8-9A5B-A64C6D31D479}"/>
              </a:ext>
            </a:extLst>
          </p:cNvPr>
          <p:cNvSpPr txBox="1"/>
          <p:nvPr/>
        </p:nvSpPr>
        <p:spPr>
          <a:xfrm>
            <a:off x="920640" y="7922186"/>
            <a:ext cx="618938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/>
              <a:t>VỚI CÁC CHỨC NĂNG NHƯ:</a:t>
            </a:r>
          </a:p>
          <a:p>
            <a:endParaRPr lang="vi-VN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vi-VN" sz="2800" dirty="0"/>
              <a:t>THEO DÕI SỨC KHOẺ TÂM LÝ</a:t>
            </a:r>
          </a:p>
          <a:p>
            <a:pPr marL="457200" indent="-457200">
              <a:buFont typeface="Wingdings" pitchFamily="2" charset="2"/>
              <a:buChar char="ü"/>
            </a:pPr>
            <a:endParaRPr lang="vi-VN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vi-VN" sz="2800" dirty="0"/>
              <a:t>NHẮC NHỞ UỐNG THUỐC VÀ HOẠT ĐỘNG</a:t>
            </a:r>
          </a:p>
          <a:p>
            <a:pPr marL="457200" indent="-457200">
              <a:buFont typeface="Wingdings" pitchFamily="2" charset="2"/>
              <a:buChar char="ü"/>
            </a:pPr>
            <a:endParaRPr lang="vi-VN" sz="2800" dirty="0"/>
          </a:p>
          <a:p>
            <a:pPr marL="457200" indent="-457200">
              <a:buFont typeface="Wingdings" pitchFamily="2" charset="2"/>
              <a:buChar char="ü"/>
            </a:pPr>
            <a:r>
              <a:rPr lang="vi-VN" sz="2800" dirty="0"/>
              <a:t>ĐỀ XUẤT BỮA ĂN </a:t>
            </a:r>
            <a:endParaRPr lang="en-V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6F680B-1E66-B7B9-D64D-2F66306BFD3C}"/>
              </a:ext>
            </a:extLst>
          </p:cNvPr>
          <p:cNvSpPr txBox="1"/>
          <p:nvPr/>
        </p:nvSpPr>
        <p:spPr>
          <a:xfrm>
            <a:off x="3631763" y="2521059"/>
            <a:ext cx="46059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VN" sz="2800" dirty="0"/>
              <a:t>🚀 </a:t>
            </a:r>
            <a:r>
              <a:rPr lang="vi-VN" sz="2800" b="1" dirty="0"/>
              <a:t>Cá nhân hóa</a:t>
            </a:r>
            <a:br>
              <a:rPr lang="vi-VN" sz="2800" dirty="0"/>
            </a:br>
            <a:r>
              <a:rPr lang="en-VN" sz="2800" dirty="0"/>
              <a:t>🧠 </a:t>
            </a:r>
            <a:r>
              <a:rPr lang="vi-VN" sz="2800" b="1" dirty="0"/>
              <a:t>Tiếp cận nhanh chóng</a:t>
            </a:r>
            <a:r>
              <a:rPr lang="vi-VN" sz="2800" dirty="0"/>
              <a:t>:</a:t>
            </a:r>
            <a:br>
              <a:rPr lang="vi-VN" sz="2800" dirty="0"/>
            </a:br>
            <a:r>
              <a:rPr lang="en-VN" sz="2800" dirty="0"/>
              <a:t>🔍 </a:t>
            </a:r>
            <a:r>
              <a:rPr lang="vi-VN" sz="2800" b="1" dirty="0"/>
              <a:t>Dễ sử dụng</a:t>
            </a:r>
            <a:r>
              <a:rPr lang="vi-VN" sz="2800" dirty="0"/>
              <a:t>:</a:t>
            </a:r>
            <a:br>
              <a:rPr lang="vi-VN" sz="2800" dirty="0"/>
            </a:br>
            <a:r>
              <a:rPr lang="en-VN" sz="2800" dirty="0"/>
              <a:t>🔄 </a:t>
            </a:r>
            <a:r>
              <a:rPr lang="vi-VN" sz="2800" b="1" dirty="0"/>
              <a:t>Tích hợp AI hiện đại</a:t>
            </a:r>
            <a:r>
              <a:rPr lang="vi-VN" sz="2800" dirty="0"/>
              <a:t>.</a:t>
            </a:r>
            <a:endParaRPr lang="en-VN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371F71-C9B2-C854-34A8-134B301B36AE}"/>
              </a:ext>
            </a:extLst>
          </p:cNvPr>
          <p:cNvSpPr/>
          <p:nvPr/>
        </p:nvSpPr>
        <p:spPr>
          <a:xfrm>
            <a:off x="22424077" y="0"/>
            <a:ext cx="2500829" cy="6858000"/>
          </a:xfrm>
          <a:prstGeom prst="rect">
            <a:avLst/>
          </a:prstGeom>
          <a:solidFill>
            <a:srgbClr val="094549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B571320-8950-F4B6-F09F-BB3DFDA34931}"/>
              </a:ext>
            </a:extLst>
          </p:cNvPr>
          <p:cNvSpPr/>
          <p:nvPr/>
        </p:nvSpPr>
        <p:spPr>
          <a:xfrm>
            <a:off x="19942943" y="0"/>
            <a:ext cx="2500829" cy="6858000"/>
          </a:xfrm>
          <a:prstGeom prst="rect">
            <a:avLst/>
          </a:prstGeom>
          <a:solidFill>
            <a:srgbClr val="007F84"/>
          </a:solidFill>
          <a:ln>
            <a:noFill/>
          </a:ln>
          <a:effectLst>
            <a:outerShdw blurRad="258197" dist="38100" dir="2700000" algn="tl" rotWithShape="0">
              <a:prstClr val="black">
                <a:alpha val="66786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60B6A26E-8F31-A237-2D1B-77320123EFDB}"/>
              </a:ext>
            </a:extLst>
          </p:cNvPr>
          <p:cNvSpPr/>
          <p:nvPr/>
        </p:nvSpPr>
        <p:spPr>
          <a:xfrm rot="5400000">
            <a:off x="22396201" y="630380"/>
            <a:ext cx="402116" cy="346364"/>
          </a:xfrm>
          <a:prstGeom prst="triangle">
            <a:avLst/>
          </a:prstGeom>
          <a:solidFill>
            <a:srgbClr val="007F84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3C6DE0E-846A-A08A-925A-6AA4A0FFC6A0}"/>
              </a:ext>
            </a:extLst>
          </p:cNvPr>
          <p:cNvGrpSpPr/>
          <p:nvPr/>
        </p:nvGrpSpPr>
        <p:grpSpPr>
          <a:xfrm>
            <a:off x="17461809" y="0"/>
            <a:ext cx="2847193" cy="6858000"/>
            <a:chOff x="5749803" y="0"/>
            <a:chExt cx="2847193" cy="68580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9B68D8-D40C-5035-592F-5F2CE1B20026}"/>
                </a:ext>
              </a:extLst>
            </p:cNvPr>
            <p:cNvSpPr/>
            <p:nvPr/>
          </p:nvSpPr>
          <p:spPr>
            <a:xfrm>
              <a:off x="5749803" y="0"/>
              <a:ext cx="2500829" cy="6858000"/>
            </a:xfrm>
            <a:prstGeom prst="rect">
              <a:avLst/>
            </a:prstGeom>
            <a:solidFill>
              <a:srgbClr val="04A8AE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14D8FB51-3736-E0A4-572A-FEDB7379E847}"/>
                </a:ext>
              </a:extLst>
            </p:cNvPr>
            <p:cNvSpPr/>
            <p:nvPr/>
          </p:nvSpPr>
          <p:spPr>
            <a:xfrm rot="5400000">
              <a:off x="8222756" y="630380"/>
              <a:ext cx="402116" cy="346364"/>
            </a:xfrm>
            <a:prstGeom prst="triangle">
              <a:avLst/>
            </a:prstGeom>
            <a:solidFill>
              <a:srgbClr val="04A8AE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266C022-23D3-7F76-13FA-6A3E8644D0E5}"/>
              </a:ext>
            </a:extLst>
          </p:cNvPr>
          <p:cNvGrpSpPr/>
          <p:nvPr/>
        </p:nvGrpSpPr>
        <p:grpSpPr>
          <a:xfrm>
            <a:off x="14941285" y="0"/>
            <a:ext cx="2847193" cy="6858000"/>
            <a:chOff x="3297047" y="0"/>
            <a:chExt cx="2847193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83D0F5-831E-C9AD-D00A-592EE600666C}"/>
                </a:ext>
              </a:extLst>
            </p:cNvPr>
            <p:cNvSpPr/>
            <p:nvPr/>
          </p:nvSpPr>
          <p:spPr>
            <a:xfrm>
              <a:off x="3297047" y="0"/>
              <a:ext cx="2500829" cy="6858000"/>
            </a:xfrm>
            <a:prstGeom prst="rect">
              <a:avLst/>
            </a:prstGeom>
            <a:solidFill>
              <a:srgbClr val="00D3D6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DD86A62E-6AA9-160E-B1C0-C51BF2C8C6E3}"/>
                </a:ext>
              </a:extLst>
            </p:cNvPr>
            <p:cNvSpPr/>
            <p:nvPr/>
          </p:nvSpPr>
          <p:spPr>
            <a:xfrm rot="5400000">
              <a:off x="5770000" y="630380"/>
              <a:ext cx="402116" cy="346364"/>
            </a:xfrm>
            <a:prstGeom prst="triangle">
              <a:avLst/>
            </a:prstGeom>
            <a:solidFill>
              <a:srgbClr val="04D3D6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9D7EDF-BF1D-5B2B-DC83-DE7A390CD6A5}"/>
              </a:ext>
            </a:extLst>
          </p:cNvPr>
          <p:cNvGrpSpPr/>
          <p:nvPr/>
        </p:nvGrpSpPr>
        <p:grpSpPr>
          <a:xfrm>
            <a:off x="12552797" y="0"/>
            <a:ext cx="2715157" cy="6858000"/>
            <a:chOff x="0" y="0"/>
            <a:chExt cx="2715157" cy="68580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F197F0C-C2F0-7C3D-5A68-18B9857EE099}"/>
                </a:ext>
              </a:extLst>
            </p:cNvPr>
            <p:cNvSpPr/>
            <p:nvPr/>
          </p:nvSpPr>
          <p:spPr>
            <a:xfrm>
              <a:off x="0" y="0"/>
              <a:ext cx="2368793" cy="6858000"/>
            </a:xfrm>
            <a:prstGeom prst="rect">
              <a:avLst/>
            </a:prstGeom>
            <a:solidFill>
              <a:srgbClr val="00FFFB"/>
            </a:solidFill>
            <a:ln>
              <a:noFill/>
            </a:ln>
            <a:effectLst>
              <a:outerShdw blurRad="258197" dist="38100" dir="2700000" algn="tl" rotWithShape="0">
                <a:prstClr val="black">
                  <a:alpha val="66786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 dirty="0"/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F48E179E-365B-B6BA-33DC-D7831AA27ADD}"/>
                </a:ext>
              </a:extLst>
            </p:cNvPr>
            <p:cNvSpPr/>
            <p:nvPr/>
          </p:nvSpPr>
          <p:spPr>
            <a:xfrm rot="5400000">
              <a:off x="2340917" y="609599"/>
              <a:ext cx="402116" cy="346364"/>
            </a:xfrm>
            <a:prstGeom prst="triangle">
              <a:avLst/>
            </a:prstGeom>
            <a:solidFill>
              <a:srgbClr val="02FFFB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VN"/>
            </a:p>
          </p:txBody>
        </p:sp>
      </p:grpSp>
      <p:sp>
        <p:nvSpPr>
          <p:cNvPr id="48" name="Triangle 47">
            <a:extLst>
              <a:ext uri="{FF2B5EF4-FFF2-40B4-BE49-F238E27FC236}">
                <a16:creationId xmlns:a16="http://schemas.microsoft.com/office/drawing/2014/main" id="{DE18059F-D194-2806-853C-C4455BB8D163}"/>
              </a:ext>
            </a:extLst>
          </p:cNvPr>
          <p:cNvSpPr/>
          <p:nvPr/>
        </p:nvSpPr>
        <p:spPr>
          <a:xfrm rot="5400000">
            <a:off x="24897030" y="630546"/>
            <a:ext cx="402116" cy="346364"/>
          </a:xfrm>
          <a:prstGeom prst="triangle">
            <a:avLst/>
          </a:prstGeom>
          <a:solidFill>
            <a:srgbClr val="094549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06193C-805F-DAA0-4F34-970D38E8863A}"/>
              </a:ext>
            </a:extLst>
          </p:cNvPr>
          <p:cNvSpPr txBox="1"/>
          <p:nvPr/>
        </p:nvSpPr>
        <p:spPr>
          <a:xfrm>
            <a:off x="13193361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1D00532-B9D8-84AC-B6BD-1FBBE840684E}"/>
              </a:ext>
            </a:extLst>
          </p:cNvPr>
          <p:cNvSpPr txBox="1"/>
          <p:nvPr/>
        </p:nvSpPr>
        <p:spPr>
          <a:xfrm>
            <a:off x="15641692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2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CD8314-702E-27CA-E587-6519C616C9F8}"/>
              </a:ext>
            </a:extLst>
          </p:cNvPr>
          <p:cNvSpPr txBox="1"/>
          <p:nvPr/>
        </p:nvSpPr>
        <p:spPr>
          <a:xfrm>
            <a:off x="18163219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3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3B3CB6E-A54F-9162-EB2F-4CA2F4AAC4A5}"/>
              </a:ext>
            </a:extLst>
          </p:cNvPr>
          <p:cNvSpPr txBox="1"/>
          <p:nvPr/>
        </p:nvSpPr>
        <p:spPr>
          <a:xfrm>
            <a:off x="20509809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F6E87A2-F45D-F48D-61F4-C5F2CA54FE83}"/>
              </a:ext>
            </a:extLst>
          </p:cNvPr>
          <p:cNvSpPr txBox="1"/>
          <p:nvPr/>
        </p:nvSpPr>
        <p:spPr>
          <a:xfrm>
            <a:off x="23031336" y="339969"/>
            <a:ext cx="1087665" cy="221599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VN" sz="13800" b="1" dirty="0">
                <a:solidFill>
                  <a:schemeClr val="bg1"/>
                </a:solidFill>
                <a:latin typeface="Poppins Black" pitchFamily="2" charset="77"/>
                <a:cs typeface="Poppins Black" pitchFamily="2" charset="77"/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08E67F3-0655-6BCA-B0B1-87FBE8870A9F}"/>
              </a:ext>
            </a:extLst>
          </p:cNvPr>
          <p:cNvSpPr txBox="1"/>
          <p:nvPr/>
        </p:nvSpPr>
        <p:spPr>
          <a:xfrm>
            <a:off x="12711744" y="2895929"/>
            <a:ext cx="20508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FRONTEND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5880C0-8E2F-9117-3D56-D353ADCFACF2}"/>
              </a:ext>
            </a:extLst>
          </p:cNvPr>
          <p:cNvSpPr txBox="1"/>
          <p:nvPr/>
        </p:nvSpPr>
        <p:spPr>
          <a:xfrm>
            <a:off x="15044504" y="2895929"/>
            <a:ext cx="22820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MIDDLEWARE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345C16C-6781-2DE2-7CDB-3212A14A45F1}"/>
              </a:ext>
            </a:extLst>
          </p:cNvPr>
          <p:cNvSpPr txBox="1"/>
          <p:nvPr/>
        </p:nvSpPr>
        <p:spPr>
          <a:xfrm>
            <a:off x="17566031" y="2910113"/>
            <a:ext cx="22820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BACKEND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39477B-FBBC-8FBA-9F1D-965532B72456}"/>
              </a:ext>
            </a:extLst>
          </p:cNvPr>
          <p:cNvSpPr txBox="1"/>
          <p:nvPr/>
        </p:nvSpPr>
        <p:spPr>
          <a:xfrm>
            <a:off x="20042491" y="2895929"/>
            <a:ext cx="22820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AI MODEL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754AB9-C6CE-0060-32FF-5545D6FFFF6C}"/>
              </a:ext>
            </a:extLst>
          </p:cNvPr>
          <p:cNvSpPr txBox="1"/>
          <p:nvPr/>
        </p:nvSpPr>
        <p:spPr>
          <a:xfrm>
            <a:off x="22538645" y="2895929"/>
            <a:ext cx="228203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VN" dirty="0">
                <a:solidFill>
                  <a:schemeClr val="bg1"/>
                </a:solidFill>
                <a:latin typeface="Monument Extended Ultrabold" pitchFamily="2" charset="77"/>
              </a:rPr>
              <a:t>AVATAR</a:t>
            </a:r>
          </a:p>
        </p:txBody>
      </p:sp>
      <p:sp>
        <p:nvSpPr>
          <p:cNvPr id="59" name="Text Box 18">
            <a:extLst>
              <a:ext uri="{FF2B5EF4-FFF2-40B4-BE49-F238E27FC236}">
                <a16:creationId xmlns:a16="http://schemas.microsoft.com/office/drawing/2014/main" id="{92C737FC-3FD6-1493-81A5-C3866B6F9DB2}"/>
              </a:ext>
            </a:extLst>
          </p:cNvPr>
          <p:cNvSpPr txBox="1"/>
          <p:nvPr/>
        </p:nvSpPr>
        <p:spPr>
          <a:xfrm>
            <a:off x="12816149" y="3592740"/>
            <a:ext cx="1842085" cy="178510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300" dirty="0">
                <a:solidFill>
                  <a:schemeClr val="bg1"/>
                </a:solidFill>
                <a:sym typeface="+mn-ea"/>
              </a:rPr>
              <a:t>React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với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Webcam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tích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hợp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để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nhận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diện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cảm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xúc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.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3A5A49-E010-AFB1-DA6B-7E604CBF1D96}"/>
              </a:ext>
            </a:extLst>
          </p:cNvPr>
          <p:cNvSpPr txBox="1"/>
          <p:nvPr/>
        </p:nvSpPr>
        <p:spPr>
          <a:xfrm>
            <a:off x="15371930" y="3592740"/>
            <a:ext cx="1865831" cy="150810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dirty="0">
                <a:solidFill>
                  <a:schemeClr val="bg1"/>
                </a:solidFill>
                <a:sym typeface="+mn-ea"/>
              </a:rPr>
              <a:t>Express.js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làm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cầu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nối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giữa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frontend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và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backend.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9579C3-127D-5C91-43C2-B2B87562556F}"/>
              </a:ext>
            </a:extLst>
          </p:cNvPr>
          <p:cNvSpPr txBox="1"/>
          <p:nvPr/>
        </p:nvSpPr>
        <p:spPr>
          <a:xfrm>
            <a:off x="17781499" y="3568738"/>
            <a:ext cx="1865831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300" dirty="0" err="1">
                <a:solidFill>
                  <a:schemeClr val="bg1"/>
                </a:solidFill>
                <a:sym typeface="+mn-ea"/>
              </a:rPr>
              <a:t>FastAPI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xử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lý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logic AI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và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DeepFace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để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nhận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diện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cảm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xúc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.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77806E-8F21-D131-8695-E37F37611D4F}"/>
              </a:ext>
            </a:extLst>
          </p:cNvPr>
          <p:cNvSpPr txBox="1"/>
          <p:nvPr/>
        </p:nvSpPr>
        <p:spPr>
          <a:xfrm>
            <a:off x="20339389" y="3535294"/>
            <a:ext cx="1865831" cy="18774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300" dirty="0" err="1">
                <a:solidFill>
                  <a:schemeClr val="bg1"/>
                </a:solidFill>
                <a:sym typeface="+mn-ea"/>
              </a:rPr>
              <a:t>LLaMA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2-7B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làm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lựa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chọn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thay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thế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miễn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phí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.</a:t>
            </a:r>
            <a:br>
              <a:rPr lang="en-US" sz="2300" dirty="0">
                <a:solidFill>
                  <a:schemeClr val="bg1"/>
                </a:solidFill>
                <a:sym typeface="+mn-ea"/>
              </a:rPr>
            </a:br>
            <a:r>
              <a:rPr lang="en-US" sz="2300" dirty="0">
                <a:solidFill>
                  <a:schemeClr val="bg1"/>
                </a:solidFill>
                <a:sym typeface="+mn-ea"/>
              </a:rPr>
              <a:t>Hugging Face</a:t>
            </a:r>
            <a:endParaRPr lang="en-US" sz="2400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98453EC-3F2C-67F2-83EC-4ED6158D5641}"/>
              </a:ext>
            </a:extLst>
          </p:cNvPr>
          <p:cNvSpPr txBox="1"/>
          <p:nvPr/>
        </p:nvSpPr>
        <p:spPr>
          <a:xfrm>
            <a:off x="22750080" y="3535294"/>
            <a:ext cx="1865831" cy="18620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sym typeface="+mn-ea"/>
              </a:rPr>
              <a:t>Avatar AI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chuyển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động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sử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</a:t>
            </a:r>
            <a:r>
              <a:rPr lang="en-US" sz="2300" dirty="0" err="1">
                <a:solidFill>
                  <a:schemeClr val="bg1"/>
                </a:solidFill>
                <a:sym typeface="+mn-ea"/>
              </a:rPr>
              <a:t>dụng</a:t>
            </a:r>
            <a:r>
              <a:rPr lang="en-US" sz="2300" dirty="0">
                <a:solidFill>
                  <a:schemeClr val="bg1"/>
                </a:solidFill>
                <a:sym typeface="+mn-ea"/>
              </a:rPr>
              <a:t> Lottie animations.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7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1065</Words>
  <Application>Microsoft Macintosh PowerPoint</Application>
  <PresentationFormat>Widescreen</PresentationFormat>
  <Paragraphs>229</Paragraphs>
  <Slides>32</Slides>
  <Notes>23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Calibri Light</vt:lpstr>
      <vt:lpstr>Helvetica Neue</vt:lpstr>
      <vt:lpstr>Monument Extended Ultrabold</vt:lpstr>
      <vt:lpstr>Poppins Black</vt:lpstr>
      <vt:lpstr>Poppins Light</vt:lpstr>
      <vt:lpstr>REM</vt:lpstr>
      <vt:lpstr>REM Black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Viết Lợi Tăng</dc:creator>
  <cp:lastModifiedBy>Viết Lợi Tăng</cp:lastModifiedBy>
  <cp:revision>11</cp:revision>
  <cp:lastPrinted>2025-03-22T14:10:37Z</cp:lastPrinted>
  <dcterms:created xsi:type="dcterms:W3CDTF">2025-03-15T22:52:41Z</dcterms:created>
  <dcterms:modified xsi:type="dcterms:W3CDTF">2025-03-22T15:12:02Z</dcterms:modified>
</cp:coreProperties>
</file>